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335" r:id="rId3"/>
    <p:sldId id="336" r:id="rId4"/>
    <p:sldId id="334" r:id="rId5"/>
    <p:sldId id="337" r:id="rId6"/>
    <p:sldId id="348" r:id="rId7"/>
    <p:sldId id="339" r:id="rId8"/>
    <p:sldId id="347" r:id="rId9"/>
    <p:sldId id="338" r:id="rId10"/>
    <p:sldId id="340" r:id="rId11"/>
    <p:sldId id="346" r:id="rId12"/>
    <p:sldId id="345" r:id="rId13"/>
    <p:sldId id="266" r:id="rId14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38F"/>
    <a:srgbClr val="AFE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80" autoAdjust="0"/>
    <p:restoredTop sz="94660"/>
  </p:normalViewPr>
  <p:slideViewPr>
    <p:cSldViewPr>
      <p:cViewPr>
        <p:scale>
          <a:sx n="57" d="100"/>
          <a:sy n="57" d="100"/>
        </p:scale>
        <p:origin x="-2874" y="-11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0-PAPERS%20EN%20ARTIKELEN\Medische%20beroepen%20ILO-RDW%20paper\1106-RDW-ILO%20medische%20beroepen\Tabellen%20bij%20paper_20110703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0-PAPERS%20EN%20ARTIKELEN\Medische%20beroepen%20ILO-RDW%20paper\1106-RDW-ILO%20medische%20beroepen\Tabellen%20bij%20paper_20110703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0-PAPERS%20EN%20ARTIKELEN\Medische%20beroepen%20ILO-RDW%20paper\1106-RDW-ILO%20medische%20beroepen\Tabellen%20bij%20paper_20110703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0-PAPERS%20EN%20ARTIKELEN\Medische%20beroepen%20ILO-RDW%20paper\1106-RDW-ILO%20medische%20beroepen\grfiek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9993559832798675E-2"/>
          <c:y val="2.9636352401078009E-2"/>
          <c:w val="0.91369544084767218"/>
          <c:h val="0.7077211901958454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'graph 1'!$C$1</c:f>
              <c:strCache>
                <c:ptCount val="1"/>
                <c:pt idx="0">
                  <c:v>Medical Doctors</c:v>
                </c:pt>
              </c:strCache>
            </c:strRef>
          </c:tx>
          <c:invertIfNegative val="0"/>
          <c:cat>
            <c:strRef>
              <c:f>'graph 1'!$B$2:$B$21</c:f>
              <c:strCache>
                <c:ptCount val="20"/>
                <c:pt idx="0">
                  <c:v>Ukraine</c:v>
                </c:pt>
                <c:pt idx="1">
                  <c:v>Russian Fed.</c:v>
                </c:pt>
                <c:pt idx="2">
                  <c:v>Poland</c:v>
                </c:pt>
                <c:pt idx="3">
                  <c:v>Belarus</c:v>
                </c:pt>
                <c:pt idx="4">
                  <c:v>Czech Rep.</c:v>
                </c:pt>
                <c:pt idx="5">
                  <c:v>Argentina</c:v>
                </c:pt>
                <c:pt idx="6">
                  <c:v>India</c:v>
                </c:pt>
                <c:pt idx="7">
                  <c:v>Mexico</c:v>
                </c:pt>
                <c:pt idx="8">
                  <c:v>Brazil</c:v>
                </c:pt>
                <c:pt idx="9">
                  <c:v>Germany</c:v>
                </c:pt>
                <c:pt idx="10">
                  <c:v>Colombia</c:v>
                </c:pt>
                <c:pt idx="11">
                  <c:v>Finland</c:v>
                </c:pt>
                <c:pt idx="12">
                  <c:v>Spain</c:v>
                </c:pt>
                <c:pt idx="13">
                  <c:v>Belgium</c:v>
                </c:pt>
                <c:pt idx="14">
                  <c:v>Chile</c:v>
                </c:pt>
                <c:pt idx="15">
                  <c:v>United Kingd.</c:v>
                </c:pt>
                <c:pt idx="16">
                  <c:v>Netherlands</c:v>
                </c:pt>
                <c:pt idx="17">
                  <c:v>South Africa</c:v>
                </c:pt>
                <c:pt idx="18">
                  <c:v>United States</c:v>
                </c:pt>
                <c:pt idx="19">
                  <c:v>Sweden</c:v>
                </c:pt>
              </c:strCache>
            </c:strRef>
          </c:cat>
          <c:val>
            <c:numRef>
              <c:f>'graph 1'!$C$2:$C$21</c:f>
              <c:numCache>
                <c:formatCode>General</c:formatCode>
                <c:ptCount val="20"/>
                <c:pt idx="0">
                  <c:v>3.7103788006377982</c:v>
                </c:pt>
                <c:pt idx="1">
                  <c:v>4.6805568917156251</c:v>
                </c:pt>
                <c:pt idx="2">
                  <c:v>5.5861482673859886</c:v>
                </c:pt>
                <c:pt idx="3">
                  <c:v>8.6050483750396669</c:v>
                </c:pt>
                <c:pt idx="4">
                  <c:v>11.832630125364998</c:v>
                </c:pt>
                <c:pt idx="5">
                  <c:v>14.111436936791332</c:v>
                </c:pt>
                <c:pt idx="6">
                  <c:v>14.813507507068223</c:v>
                </c:pt>
                <c:pt idx="7">
                  <c:v>16.792926249310948</c:v>
                </c:pt>
                <c:pt idx="8">
                  <c:v>17.543845375126672</c:v>
                </c:pt>
                <c:pt idx="9">
                  <c:v>21.936136119088435</c:v>
                </c:pt>
                <c:pt idx="10">
                  <c:v>25.160324661306053</c:v>
                </c:pt>
                <c:pt idx="11">
                  <c:v>27.535490067753262</c:v>
                </c:pt>
                <c:pt idx="12">
                  <c:v>29.347379674687581</c:v>
                </c:pt>
                <c:pt idx="13">
                  <c:v>29.581709673037089</c:v>
                </c:pt>
                <c:pt idx="14">
                  <c:v>34.804592862681105</c:v>
                </c:pt>
                <c:pt idx="15">
                  <c:v>38.457479521640749</c:v>
                </c:pt>
                <c:pt idx="16">
                  <c:v>44.221169048787857</c:v>
                </c:pt>
                <c:pt idx="17">
                  <c:v>56.229841847016523</c:v>
                </c:pt>
                <c:pt idx="18">
                  <c:v>71.011228329236488</c:v>
                </c:pt>
                <c:pt idx="19">
                  <c:v>0</c:v>
                </c:pt>
              </c:numCache>
            </c:numRef>
          </c:val>
        </c:ser>
        <c:ser>
          <c:idx val="1"/>
          <c:order val="1"/>
          <c:tx>
            <c:strRef>
              <c:f>'graph 1'!$D$1</c:f>
              <c:strCache>
                <c:ptCount val="1"/>
                <c:pt idx="0">
                  <c:v>Nursing &amp; Midwifery Professionals</c:v>
                </c:pt>
              </c:strCache>
            </c:strRef>
          </c:tx>
          <c:invertIfNegative val="0"/>
          <c:cat>
            <c:strRef>
              <c:f>'graph 1'!$B$2:$B$21</c:f>
              <c:strCache>
                <c:ptCount val="20"/>
                <c:pt idx="0">
                  <c:v>Ukraine</c:v>
                </c:pt>
                <c:pt idx="1">
                  <c:v>Russian Fed.</c:v>
                </c:pt>
                <c:pt idx="2">
                  <c:v>Poland</c:v>
                </c:pt>
                <c:pt idx="3">
                  <c:v>Belarus</c:v>
                </c:pt>
                <c:pt idx="4">
                  <c:v>Czech Rep.</c:v>
                </c:pt>
                <c:pt idx="5">
                  <c:v>Argentina</c:v>
                </c:pt>
                <c:pt idx="6">
                  <c:v>India</c:v>
                </c:pt>
                <c:pt idx="7">
                  <c:v>Mexico</c:v>
                </c:pt>
                <c:pt idx="8">
                  <c:v>Brazil</c:v>
                </c:pt>
                <c:pt idx="9">
                  <c:v>Germany</c:v>
                </c:pt>
                <c:pt idx="10">
                  <c:v>Colombia</c:v>
                </c:pt>
                <c:pt idx="11">
                  <c:v>Finland</c:v>
                </c:pt>
                <c:pt idx="12">
                  <c:v>Spain</c:v>
                </c:pt>
                <c:pt idx="13">
                  <c:v>Belgium</c:v>
                </c:pt>
                <c:pt idx="14">
                  <c:v>Chile</c:v>
                </c:pt>
                <c:pt idx="15">
                  <c:v>United Kingd.</c:v>
                </c:pt>
                <c:pt idx="16">
                  <c:v>Netherlands</c:v>
                </c:pt>
                <c:pt idx="17">
                  <c:v>South Africa</c:v>
                </c:pt>
                <c:pt idx="18">
                  <c:v>United States</c:v>
                </c:pt>
                <c:pt idx="19">
                  <c:v>Sweden</c:v>
                </c:pt>
              </c:strCache>
            </c:strRef>
          </c:cat>
          <c:val>
            <c:numRef>
              <c:f>'graph 1'!$D$2:$D$21</c:f>
              <c:numCache>
                <c:formatCode>General</c:formatCode>
                <c:ptCount val="20"/>
                <c:pt idx="0">
                  <c:v>2.4889405568747209</c:v>
                </c:pt>
                <c:pt idx="1">
                  <c:v>2.9408822032814137</c:v>
                </c:pt>
                <c:pt idx="2">
                  <c:v>3.7308756765445028</c:v>
                </c:pt>
                <c:pt idx="3">
                  <c:v>4.4366840568067696</c:v>
                </c:pt>
                <c:pt idx="4">
                  <c:v>8.7560375639519972</c:v>
                </c:pt>
                <c:pt idx="5">
                  <c:v>8.2912981356414459</c:v>
                </c:pt>
                <c:pt idx="6">
                  <c:v>3.0023285059285603</c:v>
                </c:pt>
                <c:pt idx="7">
                  <c:v>9.1705188627251957</c:v>
                </c:pt>
                <c:pt idx="8">
                  <c:v>6.6287692726733285</c:v>
                </c:pt>
                <c:pt idx="9">
                  <c:v>17.048340141509666</c:v>
                </c:pt>
                <c:pt idx="10">
                  <c:v>10.60672408424745</c:v>
                </c:pt>
                <c:pt idx="11">
                  <c:v>12.283351466373313</c:v>
                </c:pt>
                <c:pt idx="12">
                  <c:v>19.268662503627692</c:v>
                </c:pt>
                <c:pt idx="13">
                  <c:v>15.798069336416884</c:v>
                </c:pt>
                <c:pt idx="14">
                  <c:v>18.060239531260986</c:v>
                </c:pt>
                <c:pt idx="15">
                  <c:v>21.815185624055978</c:v>
                </c:pt>
                <c:pt idx="16">
                  <c:v>22.456955432722332</c:v>
                </c:pt>
                <c:pt idx="17">
                  <c:v>23.45933131952777</c:v>
                </c:pt>
                <c:pt idx="18">
                  <c:v>23.614357913517608</c:v>
                </c:pt>
                <c:pt idx="19">
                  <c:v>18.172133792591712</c:v>
                </c:pt>
              </c:numCache>
            </c:numRef>
          </c:val>
        </c:ser>
        <c:ser>
          <c:idx val="2"/>
          <c:order val="2"/>
          <c:tx>
            <c:strRef>
              <c:f>'graph 1'!$E$1</c:f>
              <c:strCache>
                <c:ptCount val="1"/>
                <c:pt idx="0">
                  <c:v>Personal Care Workers in Health Services</c:v>
                </c:pt>
              </c:strCache>
            </c:strRef>
          </c:tx>
          <c:invertIfNegative val="0"/>
          <c:cat>
            <c:strRef>
              <c:f>'graph 1'!$B$2:$B$21</c:f>
              <c:strCache>
                <c:ptCount val="20"/>
                <c:pt idx="0">
                  <c:v>Ukraine</c:v>
                </c:pt>
                <c:pt idx="1">
                  <c:v>Russian Fed.</c:v>
                </c:pt>
                <c:pt idx="2">
                  <c:v>Poland</c:v>
                </c:pt>
                <c:pt idx="3">
                  <c:v>Belarus</c:v>
                </c:pt>
                <c:pt idx="4">
                  <c:v>Czech Rep.</c:v>
                </c:pt>
                <c:pt idx="5">
                  <c:v>Argentina</c:v>
                </c:pt>
                <c:pt idx="6">
                  <c:v>India</c:v>
                </c:pt>
                <c:pt idx="7">
                  <c:v>Mexico</c:v>
                </c:pt>
                <c:pt idx="8">
                  <c:v>Brazil</c:v>
                </c:pt>
                <c:pt idx="9">
                  <c:v>Germany</c:v>
                </c:pt>
                <c:pt idx="10">
                  <c:v>Colombia</c:v>
                </c:pt>
                <c:pt idx="11">
                  <c:v>Finland</c:v>
                </c:pt>
                <c:pt idx="12">
                  <c:v>Spain</c:v>
                </c:pt>
                <c:pt idx="13">
                  <c:v>Belgium</c:v>
                </c:pt>
                <c:pt idx="14">
                  <c:v>Chile</c:v>
                </c:pt>
                <c:pt idx="15">
                  <c:v>United Kingd.</c:v>
                </c:pt>
                <c:pt idx="16">
                  <c:v>Netherlands</c:v>
                </c:pt>
                <c:pt idx="17">
                  <c:v>South Africa</c:v>
                </c:pt>
                <c:pt idx="18">
                  <c:v>United States</c:v>
                </c:pt>
                <c:pt idx="19">
                  <c:v>Sweden</c:v>
                </c:pt>
              </c:strCache>
            </c:strRef>
          </c:cat>
          <c:val>
            <c:numRef>
              <c:f>'graph 1'!$E$2:$E$21</c:f>
              <c:numCache>
                <c:formatCode>General</c:formatCode>
                <c:ptCount val="20"/>
                <c:pt idx="0">
                  <c:v>5.3607347097923226</c:v>
                </c:pt>
                <c:pt idx="1">
                  <c:v>0</c:v>
                </c:pt>
                <c:pt idx="2">
                  <c:v>3.2436888652587741</c:v>
                </c:pt>
                <c:pt idx="3">
                  <c:v>0</c:v>
                </c:pt>
                <c:pt idx="4">
                  <c:v>7.4426319293591936</c:v>
                </c:pt>
                <c:pt idx="5">
                  <c:v>3.9559888040008095</c:v>
                </c:pt>
                <c:pt idx="6">
                  <c:v>0</c:v>
                </c:pt>
                <c:pt idx="7">
                  <c:v>13.411389478869552</c:v>
                </c:pt>
                <c:pt idx="8">
                  <c:v>2.0270701664290032</c:v>
                </c:pt>
                <c:pt idx="9">
                  <c:v>12.064922991150818</c:v>
                </c:pt>
                <c:pt idx="10">
                  <c:v>10.770069977289047</c:v>
                </c:pt>
                <c:pt idx="11">
                  <c:v>10.262131258281505</c:v>
                </c:pt>
                <c:pt idx="12">
                  <c:v>8.9846852567294384</c:v>
                </c:pt>
                <c:pt idx="13">
                  <c:v>11.802816639982387</c:v>
                </c:pt>
                <c:pt idx="14">
                  <c:v>0</c:v>
                </c:pt>
                <c:pt idx="15">
                  <c:v>0</c:v>
                </c:pt>
                <c:pt idx="16">
                  <c:v>16.367901460770035</c:v>
                </c:pt>
                <c:pt idx="17">
                  <c:v>2.4583631479045542</c:v>
                </c:pt>
                <c:pt idx="18">
                  <c:v>9.6621934653297945</c:v>
                </c:pt>
                <c:pt idx="19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5272832"/>
        <c:axId val="145274368"/>
      </c:barChart>
      <c:catAx>
        <c:axId val="14527283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Optima LT Std"/>
              </a:defRPr>
            </a:pPr>
            <a:endParaRPr lang="en-US"/>
          </a:p>
        </c:txPr>
        <c:crossAx val="145274368"/>
        <c:crosses val="autoZero"/>
        <c:auto val="1"/>
        <c:lblAlgn val="ctr"/>
        <c:lblOffset val="100"/>
        <c:noMultiLvlLbl val="0"/>
      </c:catAx>
      <c:valAx>
        <c:axId val="1452743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 b="1">
                <a:latin typeface="Optima LT Std"/>
              </a:defRPr>
            </a:pPr>
            <a:endParaRPr lang="en-US"/>
          </a:p>
        </c:txPr>
        <c:crossAx val="1452728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"/>
          <c:y val="4.8550172371828786E-2"/>
          <c:w val="0.70371840672693686"/>
          <c:h val="0.25692020031367857"/>
        </c:manualLayout>
      </c:layout>
      <c:overlay val="0"/>
      <c:txPr>
        <a:bodyPr/>
        <a:lstStyle/>
        <a:p>
          <a:pPr>
            <a:defRPr sz="1600" b="1">
              <a:latin typeface="Optima LT Std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236140591121766"/>
          <c:y val="2.8468030037911929E-2"/>
          <c:w val="0.87763859408878275"/>
          <c:h val="0.66890018955963859"/>
        </c:manualLayout>
      </c:layout>
      <c:lineChart>
        <c:grouping val="standard"/>
        <c:varyColors val="0"/>
        <c:ser>
          <c:idx val="0"/>
          <c:order val="0"/>
          <c:tx>
            <c:strRef>
              <c:f>'graph 1'!$C$34</c:f>
              <c:strCache>
                <c:ptCount val="1"/>
                <c:pt idx="0">
                  <c:v>Max_20cntrs</c:v>
                </c:pt>
              </c:strCache>
            </c:strRef>
          </c:tx>
          <c:spPr>
            <a:ln w="63500">
              <a:solidFill>
                <a:srgbClr val="C00000"/>
              </a:solidFill>
            </a:ln>
          </c:spPr>
          <c:marker>
            <c:symbol val="none"/>
          </c:marker>
          <c:cat>
            <c:strRef>
              <c:f>'graph 1'!$B$35:$B$50</c:f>
              <c:strCache>
                <c:ptCount val="16"/>
                <c:pt idx="0">
                  <c:v>Personal care workers</c:v>
                </c:pt>
                <c:pt idx="1">
                  <c:v>Health care administration</c:v>
                </c:pt>
                <c:pt idx="2">
                  <c:v>Other health associate prof.</c:v>
                </c:pt>
                <c:pt idx="3">
                  <c:v>Medical and pharm. techn.</c:v>
                </c:pt>
                <c:pt idx="4">
                  <c:v>Health informatics techn.</c:v>
                </c:pt>
                <c:pt idx="5">
                  <c:v>Other health professionals</c:v>
                </c:pt>
                <c:pt idx="6">
                  <c:v>Community health workers</c:v>
                </c:pt>
                <c:pt idx="7">
                  <c:v>Nursing &amp; midwifery prof.</c:v>
                </c:pt>
                <c:pt idx="8">
                  <c:v>Nurses</c:v>
                </c:pt>
                <c:pt idx="9">
                  <c:v>Health care managers</c:v>
                </c:pt>
                <c:pt idx="10">
                  <c:v>Physiotherapists</c:v>
                </c:pt>
                <c:pt idx="11">
                  <c:v>Occupational health prof.</c:v>
                </c:pt>
                <c:pt idx="12">
                  <c:v>Health educators</c:v>
                </c:pt>
                <c:pt idx="13">
                  <c:v>Pharmacists</c:v>
                </c:pt>
                <c:pt idx="14">
                  <c:v>Dentists</c:v>
                </c:pt>
                <c:pt idx="15">
                  <c:v>Medical doctors</c:v>
                </c:pt>
              </c:strCache>
            </c:strRef>
          </c:cat>
          <c:val>
            <c:numRef>
              <c:f>'graph 1'!$C$35:$C$50</c:f>
              <c:numCache>
                <c:formatCode>General</c:formatCode>
                <c:ptCount val="16"/>
                <c:pt idx="0">
                  <c:v>16.367901460770035</c:v>
                </c:pt>
                <c:pt idx="1">
                  <c:v>18.137848927341256</c:v>
                </c:pt>
                <c:pt idx="2">
                  <c:v>18.997846747137277</c:v>
                </c:pt>
                <c:pt idx="3">
                  <c:v>19.04551957280632</c:v>
                </c:pt>
                <c:pt idx="4">
                  <c:v>19.809907097088949</c:v>
                </c:pt>
                <c:pt idx="5">
                  <c:v>21.814347488715743</c:v>
                </c:pt>
                <c:pt idx="6">
                  <c:v>22.753360250283741</c:v>
                </c:pt>
                <c:pt idx="7">
                  <c:v>23.614357913517608</c:v>
                </c:pt>
                <c:pt idx="8">
                  <c:v>25.634315063934817</c:v>
                </c:pt>
                <c:pt idx="9">
                  <c:v>27.315432722885728</c:v>
                </c:pt>
                <c:pt idx="10">
                  <c:v>27.713625866050815</c:v>
                </c:pt>
                <c:pt idx="11">
                  <c:v>29.989248985075477</c:v>
                </c:pt>
                <c:pt idx="12">
                  <c:v>36.357330405447023</c:v>
                </c:pt>
                <c:pt idx="13">
                  <c:v>46.467463939676442</c:v>
                </c:pt>
                <c:pt idx="14">
                  <c:v>66.96445852308841</c:v>
                </c:pt>
                <c:pt idx="15">
                  <c:v>71.011228329236488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'graph 1'!$D$34</c:f>
              <c:strCache>
                <c:ptCount val="1"/>
                <c:pt idx="0">
                  <c:v>Min_20cntrs</c:v>
                </c:pt>
              </c:strCache>
            </c:strRef>
          </c:tx>
          <c:spPr>
            <a:ln w="63500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'graph 1'!$B$35:$B$50</c:f>
              <c:strCache>
                <c:ptCount val="16"/>
                <c:pt idx="0">
                  <c:v>Personal care workers</c:v>
                </c:pt>
                <c:pt idx="1">
                  <c:v>Health care administration</c:v>
                </c:pt>
                <c:pt idx="2">
                  <c:v>Other health associate prof.</c:v>
                </c:pt>
                <c:pt idx="3">
                  <c:v>Medical and pharm. techn.</c:v>
                </c:pt>
                <c:pt idx="4">
                  <c:v>Health informatics techn.</c:v>
                </c:pt>
                <c:pt idx="5">
                  <c:v>Other health professionals</c:v>
                </c:pt>
                <c:pt idx="6">
                  <c:v>Community health workers</c:v>
                </c:pt>
                <c:pt idx="7">
                  <c:v>Nursing &amp; midwifery prof.</c:v>
                </c:pt>
                <c:pt idx="8">
                  <c:v>Nurses</c:v>
                </c:pt>
                <c:pt idx="9">
                  <c:v>Health care managers</c:v>
                </c:pt>
                <c:pt idx="10">
                  <c:v>Physiotherapists</c:v>
                </c:pt>
                <c:pt idx="11">
                  <c:v>Occupational health prof.</c:v>
                </c:pt>
                <c:pt idx="12">
                  <c:v>Health educators</c:v>
                </c:pt>
                <c:pt idx="13">
                  <c:v>Pharmacists</c:v>
                </c:pt>
                <c:pt idx="14">
                  <c:v>Dentists</c:v>
                </c:pt>
                <c:pt idx="15">
                  <c:v>Medical doctors</c:v>
                </c:pt>
              </c:strCache>
            </c:strRef>
          </c:cat>
          <c:val>
            <c:numRef>
              <c:f>'graph 1'!$D$35:$D$50</c:f>
              <c:numCache>
                <c:formatCode>General</c:formatCode>
                <c:ptCount val="16"/>
                <c:pt idx="0">
                  <c:v>2.0270701664290032</c:v>
                </c:pt>
                <c:pt idx="1">
                  <c:v>2.4989536839026236</c:v>
                </c:pt>
                <c:pt idx="2">
                  <c:v>3.1399343765117895</c:v>
                </c:pt>
                <c:pt idx="3">
                  <c:v>3.3068169169551909</c:v>
                </c:pt>
                <c:pt idx="4">
                  <c:v>3.472696453465951</c:v>
                </c:pt>
                <c:pt idx="5">
                  <c:v>3.6490076564248408</c:v>
                </c:pt>
                <c:pt idx="6">
                  <c:v>2.0730517380902991</c:v>
                </c:pt>
                <c:pt idx="7">
                  <c:v>2.9408822032814137</c:v>
                </c:pt>
                <c:pt idx="8">
                  <c:v>1.3691728005608137</c:v>
                </c:pt>
                <c:pt idx="9">
                  <c:v>5.6530096682248185</c:v>
                </c:pt>
                <c:pt idx="10">
                  <c:v>4.6710870738945136</c:v>
                </c:pt>
                <c:pt idx="11">
                  <c:v>4.4624651777325157</c:v>
                </c:pt>
                <c:pt idx="12">
                  <c:v>4.4610780645574515</c:v>
                </c:pt>
                <c:pt idx="13">
                  <c:v>4.4969322904723921</c:v>
                </c:pt>
                <c:pt idx="14">
                  <c:v>2.2802181156124992</c:v>
                </c:pt>
                <c:pt idx="15">
                  <c:v>4.6805568917156251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'graph 1'!$E$34</c:f>
              <c:strCache>
                <c:ptCount val="1"/>
                <c:pt idx="0">
                  <c:v>Ratio_hi_lo_20cntrs</c:v>
                </c:pt>
              </c:strCache>
            </c:strRef>
          </c:tx>
          <c:spPr>
            <a:ln w="63500">
              <a:solidFill>
                <a:schemeClr val="tx1"/>
              </a:solidFill>
            </a:ln>
          </c:spPr>
          <c:marker>
            <c:symbol val="none"/>
          </c:marker>
          <c:cat>
            <c:strRef>
              <c:f>'graph 1'!$B$35:$B$50</c:f>
              <c:strCache>
                <c:ptCount val="16"/>
                <c:pt idx="0">
                  <c:v>Personal care workers</c:v>
                </c:pt>
                <c:pt idx="1">
                  <c:v>Health care administration</c:v>
                </c:pt>
                <c:pt idx="2">
                  <c:v>Other health associate prof.</c:v>
                </c:pt>
                <c:pt idx="3">
                  <c:v>Medical and pharm. techn.</c:v>
                </c:pt>
                <c:pt idx="4">
                  <c:v>Health informatics techn.</c:v>
                </c:pt>
                <c:pt idx="5">
                  <c:v>Other health professionals</c:v>
                </c:pt>
                <c:pt idx="6">
                  <c:v>Community health workers</c:v>
                </c:pt>
                <c:pt idx="7">
                  <c:v>Nursing &amp; midwifery prof.</c:v>
                </c:pt>
                <c:pt idx="8">
                  <c:v>Nurses</c:v>
                </c:pt>
                <c:pt idx="9">
                  <c:v>Health care managers</c:v>
                </c:pt>
                <c:pt idx="10">
                  <c:v>Physiotherapists</c:v>
                </c:pt>
                <c:pt idx="11">
                  <c:v>Occupational health prof.</c:v>
                </c:pt>
                <c:pt idx="12">
                  <c:v>Health educators</c:v>
                </c:pt>
                <c:pt idx="13">
                  <c:v>Pharmacists</c:v>
                </c:pt>
                <c:pt idx="14">
                  <c:v>Dentists</c:v>
                </c:pt>
                <c:pt idx="15">
                  <c:v>Medical doctors</c:v>
                </c:pt>
              </c:strCache>
            </c:strRef>
          </c:cat>
          <c:val>
            <c:numRef>
              <c:f>'graph 1'!$E$35:$E$50</c:f>
              <c:numCache>
                <c:formatCode>General</c:formatCode>
                <c:ptCount val="16"/>
                <c:pt idx="0">
                  <c:v>8.0746595415612212</c:v>
                </c:pt>
                <c:pt idx="1">
                  <c:v>7.2581773100393399</c:v>
                </c:pt>
                <c:pt idx="2">
                  <c:v>6.0503961131322574</c:v>
                </c:pt>
                <c:pt idx="3">
                  <c:v>5.7594720394568517</c:v>
                </c:pt>
                <c:pt idx="4">
                  <c:v>5.7044741348808383</c:v>
                </c:pt>
                <c:pt idx="5">
                  <c:v>5.9781588702087314</c:v>
                </c:pt>
                <c:pt idx="6">
                  <c:v>10.975780214363693</c:v>
                </c:pt>
                <c:pt idx="7">
                  <c:v>8.0296850676878186</c:v>
                </c:pt>
                <c:pt idx="8">
                  <c:v>18.72248342461593</c:v>
                </c:pt>
                <c:pt idx="9">
                  <c:v>4.8320159217883365</c:v>
                </c:pt>
                <c:pt idx="10">
                  <c:v>5.9330141844143833</c:v>
                </c:pt>
                <c:pt idx="11">
                  <c:v>6.7203323254420866</c:v>
                </c:pt>
                <c:pt idx="12">
                  <c:v>8.1498978227483168</c:v>
                </c:pt>
                <c:pt idx="13">
                  <c:v>10.333147340938764</c:v>
                </c:pt>
                <c:pt idx="14">
                  <c:v>29.367567104474499</c:v>
                </c:pt>
                <c:pt idx="15">
                  <c:v>15.171534065726911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'graph 1'!$F$34</c:f>
              <c:strCache>
                <c:ptCount val="1"/>
                <c:pt idx="0">
                  <c:v>SD_20cntrs</c:v>
                </c:pt>
              </c:strCache>
            </c:strRef>
          </c:tx>
          <c:spPr>
            <a:ln w="63500">
              <a:solidFill>
                <a:schemeClr val="accent2">
                  <a:lumMod val="60000"/>
                  <a:lumOff val="40000"/>
                </a:schemeClr>
              </a:solidFill>
            </a:ln>
          </c:spPr>
          <c:marker>
            <c:symbol val="none"/>
          </c:marker>
          <c:cat>
            <c:strRef>
              <c:f>'graph 1'!$B$35:$B$50</c:f>
              <c:strCache>
                <c:ptCount val="16"/>
                <c:pt idx="0">
                  <c:v>Personal care workers</c:v>
                </c:pt>
                <c:pt idx="1">
                  <c:v>Health care administration</c:v>
                </c:pt>
                <c:pt idx="2">
                  <c:v>Other health associate prof.</c:v>
                </c:pt>
                <c:pt idx="3">
                  <c:v>Medical and pharm. techn.</c:v>
                </c:pt>
                <c:pt idx="4">
                  <c:v>Health informatics techn.</c:v>
                </c:pt>
                <c:pt idx="5">
                  <c:v>Other health professionals</c:v>
                </c:pt>
                <c:pt idx="6">
                  <c:v>Community health workers</c:v>
                </c:pt>
                <c:pt idx="7">
                  <c:v>Nursing &amp; midwifery prof.</c:v>
                </c:pt>
                <c:pt idx="8">
                  <c:v>Nurses</c:v>
                </c:pt>
                <c:pt idx="9">
                  <c:v>Health care managers</c:v>
                </c:pt>
                <c:pt idx="10">
                  <c:v>Physiotherapists</c:v>
                </c:pt>
                <c:pt idx="11">
                  <c:v>Occupational health prof.</c:v>
                </c:pt>
                <c:pt idx="12">
                  <c:v>Health educators</c:v>
                </c:pt>
                <c:pt idx="13">
                  <c:v>Pharmacists</c:v>
                </c:pt>
                <c:pt idx="14">
                  <c:v>Dentists</c:v>
                </c:pt>
                <c:pt idx="15">
                  <c:v>Medical doctors</c:v>
                </c:pt>
              </c:strCache>
            </c:strRef>
          </c:cat>
          <c:val>
            <c:numRef>
              <c:f>'graph 1'!$F$35:$F$50</c:f>
              <c:numCache>
                <c:formatCode>General</c:formatCode>
                <c:ptCount val="16"/>
                <c:pt idx="0">
                  <c:v>4.5367778806617487</c:v>
                </c:pt>
                <c:pt idx="1">
                  <c:v>4.9187463998964294</c:v>
                </c:pt>
                <c:pt idx="2">
                  <c:v>4.8747699940770186</c:v>
                </c:pt>
                <c:pt idx="3">
                  <c:v>4.8600326282615702</c:v>
                </c:pt>
                <c:pt idx="4">
                  <c:v>4.9962058565729919</c:v>
                </c:pt>
                <c:pt idx="5">
                  <c:v>5.5954483182315178</c:v>
                </c:pt>
                <c:pt idx="6">
                  <c:v>6.2000278167233995</c:v>
                </c:pt>
                <c:pt idx="7">
                  <c:v>7.3288001415994701</c:v>
                </c:pt>
                <c:pt idx="8">
                  <c:v>7.0906423206160829</c:v>
                </c:pt>
                <c:pt idx="9">
                  <c:v>6.3136880334350884</c:v>
                </c:pt>
                <c:pt idx="10">
                  <c:v>7.4341991603083644</c:v>
                </c:pt>
                <c:pt idx="11">
                  <c:v>7.5234899922032774</c:v>
                </c:pt>
                <c:pt idx="12">
                  <c:v>7.9199249282313042</c:v>
                </c:pt>
                <c:pt idx="13">
                  <c:v>13.580083611618344</c:v>
                </c:pt>
                <c:pt idx="14">
                  <c:v>22.387833119012797</c:v>
                </c:pt>
                <c:pt idx="15">
                  <c:v>17.730792242452583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'graph 1'!$G$34</c:f>
              <c:strCache>
                <c:ptCount val="1"/>
                <c:pt idx="0">
                  <c:v>Mean wage_20cntrs</c:v>
                </c:pt>
              </c:strCache>
            </c:strRef>
          </c:tx>
          <c:spPr>
            <a:ln w="63500">
              <a:solidFill>
                <a:srgbClr val="00B050"/>
              </a:solidFill>
            </a:ln>
          </c:spPr>
          <c:marker>
            <c:symbol val="none"/>
          </c:marker>
          <c:cat>
            <c:strRef>
              <c:f>'graph 1'!$B$35:$B$50</c:f>
              <c:strCache>
                <c:ptCount val="16"/>
                <c:pt idx="0">
                  <c:v>Personal care workers</c:v>
                </c:pt>
                <c:pt idx="1">
                  <c:v>Health care administration</c:v>
                </c:pt>
                <c:pt idx="2">
                  <c:v>Other health associate prof.</c:v>
                </c:pt>
                <c:pt idx="3">
                  <c:v>Medical and pharm. techn.</c:v>
                </c:pt>
                <c:pt idx="4">
                  <c:v>Health informatics techn.</c:v>
                </c:pt>
                <c:pt idx="5">
                  <c:v>Other health professionals</c:v>
                </c:pt>
                <c:pt idx="6">
                  <c:v>Community health workers</c:v>
                </c:pt>
                <c:pt idx="7">
                  <c:v>Nursing &amp; midwifery prof.</c:v>
                </c:pt>
                <c:pt idx="8">
                  <c:v>Nurses</c:v>
                </c:pt>
                <c:pt idx="9">
                  <c:v>Health care managers</c:v>
                </c:pt>
                <c:pt idx="10">
                  <c:v>Physiotherapists</c:v>
                </c:pt>
                <c:pt idx="11">
                  <c:v>Occupational health prof.</c:v>
                </c:pt>
                <c:pt idx="12">
                  <c:v>Health educators</c:v>
                </c:pt>
                <c:pt idx="13">
                  <c:v>Pharmacists</c:v>
                </c:pt>
                <c:pt idx="14">
                  <c:v>Dentists</c:v>
                </c:pt>
                <c:pt idx="15">
                  <c:v>Medical doctors</c:v>
                </c:pt>
              </c:strCache>
            </c:strRef>
          </c:cat>
          <c:val>
            <c:numRef>
              <c:f>'graph 1'!$G$35:$G$50</c:f>
              <c:numCache>
                <c:formatCode>General</c:formatCode>
                <c:ptCount val="16"/>
                <c:pt idx="0">
                  <c:v>7.2806776384064067</c:v>
                </c:pt>
                <c:pt idx="1">
                  <c:v>8.6580412276819061</c:v>
                </c:pt>
                <c:pt idx="2">
                  <c:v>9.2088435582436805</c:v>
                </c:pt>
                <c:pt idx="3">
                  <c:v>9.9675769352778474</c:v>
                </c:pt>
                <c:pt idx="4">
                  <c:v>9.5644378936482539</c:v>
                </c:pt>
                <c:pt idx="5">
                  <c:v>10.912752382030439</c:v>
                </c:pt>
                <c:pt idx="6">
                  <c:v>10.057564760366237</c:v>
                </c:pt>
                <c:pt idx="7">
                  <c:v>11.9216151743386</c:v>
                </c:pt>
                <c:pt idx="8">
                  <c:v>10.566216697439446</c:v>
                </c:pt>
                <c:pt idx="9">
                  <c:v>12.50370168224242</c:v>
                </c:pt>
                <c:pt idx="10">
                  <c:v>13.730217290322583</c:v>
                </c:pt>
                <c:pt idx="11">
                  <c:v>11.615043885761459</c:v>
                </c:pt>
                <c:pt idx="12">
                  <c:v>14.182824525085676</c:v>
                </c:pt>
                <c:pt idx="13">
                  <c:v>16.617163172657012</c:v>
                </c:pt>
                <c:pt idx="14">
                  <c:v>21.087805476998831</c:v>
                </c:pt>
                <c:pt idx="15">
                  <c:v>23.862089368363009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5450880"/>
        <c:axId val="145452416"/>
      </c:lineChart>
      <c:catAx>
        <c:axId val="1454508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Optima LT Std"/>
              </a:defRPr>
            </a:pPr>
            <a:endParaRPr lang="en-US"/>
          </a:p>
        </c:txPr>
        <c:crossAx val="145452416"/>
        <c:crosses val="autoZero"/>
        <c:auto val="1"/>
        <c:lblAlgn val="ctr"/>
        <c:lblOffset val="100"/>
        <c:noMultiLvlLbl val="0"/>
      </c:catAx>
      <c:valAx>
        <c:axId val="145452416"/>
        <c:scaling>
          <c:orientation val="minMax"/>
          <c:max val="75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 b="1">
                <a:latin typeface="Optima LT Std"/>
              </a:defRPr>
            </a:pPr>
            <a:endParaRPr lang="en-US"/>
          </a:p>
        </c:txPr>
        <c:crossAx val="145450880"/>
        <c:crosses val="autoZero"/>
        <c:crossBetween val="between"/>
        <c:majorUnit val="10"/>
      </c:valAx>
    </c:plotArea>
    <c:legend>
      <c:legendPos val="r"/>
      <c:layout>
        <c:manualLayout>
          <c:xMode val="edge"/>
          <c:yMode val="edge"/>
          <c:x val="0.13823131347711978"/>
          <c:y val="1.3214858559346744E-2"/>
          <c:w val="0.23059580052493445"/>
          <c:h val="0.39030803441236522"/>
        </c:manualLayout>
      </c:layout>
      <c:overlay val="0"/>
      <c:txPr>
        <a:bodyPr/>
        <a:lstStyle/>
        <a:p>
          <a:pPr>
            <a:defRPr sz="1200" b="1">
              <a:latin typeface="Optima LT Std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26744920773792E-2"/>
          <c:y val="2.9636352401078005E-2"/>
          <c:w val="0.88848255079226146"/>
          <c:h val="0.73992509590147404"/>
        </c:manualLayout>
      </c:layout>
      <c:lineChart>
        <c:grouping val="standard"/>
        <c:varyColors val="0"/>
        <c:ser>
          <c:idx val="0"/>
          <c:order val="0"/>
          <c:tx>
            <c:strRef>
              <c:f>'Table 4'!$C$39</c:f>
              <c:strCache>
                <c:ptCount val="1"/>
                <c:pt idx="0">
                  <c:v>Min_16occ</c:v>
                </c:pt>
              </c:strCache>
            </c:strRef>
          </c:tx>
          <c:spPr>
            <a:ln w="63500"/>
          </c:spPr>
          <c:marker>
            <c:symbol val="none"/>
          </c:marker>
          <c:cat>
            <c:strRef>
              <c:f>'Table 4'!$B$40:$B$59</c:f>
              <c:strCache>
                <c:ptCount val="20"/>
                <c:pt idx="0">
                  <c:v>Russian Fed.</c:v>
                </c:pt>
                <c:pt idx="1">
                  <c:v>Ukraine</c:v>
                </c:pt>
                <c:pt idx="2">
                  <c:v>Poland</c:v>
                </c:pt>
                <c:pt idx="3">
                  <c:v>Belarus</c:v>
                </c:pt>
                <c:pt idx="4">
                  <c:v>Argentina</c:v>
                </c:pt>
                <c:pt idx="5">
                  <c:v>Czech Rep.</c:v>
                </c:pt>
                <c:pt idx="6">
                  <c:v>India</c:v>
                </c:pt>
                <c:pt idx="7">
                  <c:v>Mexico</c:v>
                </c:pt>
                <c:pt idx="8">
                  <c:v>Brazil</c:v>
                </c:pt>
                <c:pt idx="9">
                  <c:v>Sweden</c:v>
                </c:pt>
                <c:pt idx="10">
                  <c:v>Colombia</c:v>
                </c:pt>
                <c:pt idx="11">
                  <c:v>Finland</c:v>
                </c:pt>
                <c:pt idx="12">
                  <c:v>Germany</c:v>
                </c:pt>
                <c:pt idx="13">
                  <c:v>Spain</c:v>
                </c:pt>
                <c:pt idx="14">
                  <c:v>Chile</c:v>
                </c:pt>
                <c:pt idx="15">
                  <c:v>Belgium</c:v>
                </c:pt>
                <c:pt idx="16">
                  <c:v>South Africa</c:v>
                </c:pt>
                <c:pt idx="17">
                  <c:v>United Kingd.</c:v>
                </c:pt>
                <c:pt idx="18">
                  <c:v>Netherlands</c:v>
                </c:pt>
                <c:pt idx="19">
                  <c:v>United States</c:v>
                </c:pt>
              </c:strCache>
            </c:strRef>
          </c:cat>
          <c:val>
            <c:numRef>
              <c:f>'Table 4'!$C$40:$C$59</c:f>
              <c:numCache>
                <c:formatCode>General</c:formatCode>
                <c:ptCount val="20"/>
                <c:pt idx="0">
                  <c:v>1.3691728005608137</c:v>
                </c:pt>
                <c:pt idx="1">
                  <c:v>2.1241455828027651</c:v>
                </c:pt>
                <c:pt idx="2">
                  <c:v>3.3461072388613742</c:v>
                </c:pt>
                <c:pt idx="3">
                  <c:v>4.2726899187298963</c:v>
                </c:pt>
                <c:pt idx="4">
                  <c:v>5.8816085013122086</c:v>
                </c:pt>
                <c:pt idx="5">
                  <c:v>2.2802181156124992</c:v>
                </c:pt>
                <c:pt idx="6">
                  <c:v>3.0023285059285603</c:v>
                </c:pt>
                <c:pt idx="7">
                  <c:v>4.6710870738945136</c:v>
                </c:pt>
                <c:pt idx="8">
                  <c:v>2.4989536839026236</c:v>
                </c:pt>
                <c:pt idx="9">
                  <c:v>14.811618244932447</c:v>
                </c:pt>
                <c:pt idx="10">
                  <c:v>5.6924796106167106</c:v>
                </c:pt>
                <c:pt idx="11">
                  <c:v>10.966093436363973</c:v>
                </c:pt>
                <c:pt idx="12">
                  <c:v>13.825295873375069</c:v>
                </c:pt>
                <c:pt idx="13">
                  <c:v>9.423043422001161</c:v>
                </c:pt>
                <c:pt idx="14">
                  <c:v>7.2030135023116282</c:v>
                </c:pt>
                <c:pt idx="15">
                  <c:v>11.619469540238144</c:v>
                </c:pt>
                <c:pt idx="16">
                  <c:v>13.19587386723437</c:v>
                </c:pt>
                <c:pt idx="17">
                  <c:v>16.650378991332978</c:v>
                </c:pt>
                <c:pt idx="18">
                  <c:v>16.675667842146243</c:v>
                </c:pt>
                <c:pt idx="19">
                  <c:v>11.383893415529364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'Table 4'!$D$39</c:f>
              <c:strCache>
                <c:ptCount val="1"/>
                <c:pt idx="0">
                  <c:v>Max_16occ</c:v>
                </c:pt>
              </c:strCache>
            </c:strRef>
          </c:tx>
          <c:spPr>
            <a:ln w="63500"/>
          </c:spPr>
          <c:marker>
            <c:symbol val="none"/>
          </c:marker>
          <c:cat>
            <c:strRef>
              <c:f>'Table 4'!$B$40:$B$59</c:f>
              <c:strCache>
                <c:ptCount val="20"/>
                <c:pt idx="0">
                  <c:v>Russian Fed.</c:v>
                </c:pt>
                <c:pt idx="1">
                  <c:v>Ukraine</c:v>
                </c:pt>
                <c:pt idx="2">
                  <c:v>Poland</c:v>
                </c:pt>
                <c:pt idx="3">
                  <c:v>Belarus</c:v>
                </c:pt>
                <c:pt idx="4">
                  <c:v>Argentina</c:v>
                </c:pt>
                <c:pt idx="5">
                  <c:v>Czech Rep.</c:v>
                </c:pt>
                <c:pt idx="6">
                  <c:v>India</c:v>
                </c:pt>
                <c:pt idx="7">
                  <c:v>Mexico</c:v>
                </c:pt>
                <c:pt idx="8">
                  <c:v>Brazil</c:v>
                </c:pt>
                <c:pt idx="9">
                  <c:v>Sweden</c:v>
                </c:pt>
                <c:pt idx="10">
                  <c:v>Colombia</c:v>
                </c:pt>
                <c:pt idx="11">
                  <c:v>Finland</c:v>
                </c:pt>
                <c:pt idx="12">
                  <c:v>Germany</c:v>
                </c:pt>
                <c:pt idx="13">
                  <c:v>Spain</c:v>
                </c:pt>
                <c:pt idx="14">
                  <c:v>Chile</c:v>
                </c:pt>
                <c:pt idx="15">
                  <c:v>Belgium</c:v>
                </c:pt>
                <c:pt idx="16">
                  <c:v>South Africa</c:v>
                </c:pt>
                <c:pt idx="17">
                  <c:v>United Kingd.</c:v>
                </c:pt>
                <c:pt idx="18">
                  <c:v>Netherlands</c:v>
                </c:pt>
                <c:pt idx="19">
                  <c:v>United States</c:v>
                </c:pt>
              </c:strCache>
            </c:strRef>
          </c:cat>
          <c:val>
            <c:numRef>
              <c:f>'Table 4'!$D$40:$D$59</c:f>
              <c:numCache>
                <c:formatCode>General</c:formatCode>
                <c:ptCount val="20"/>
                <c:pt idx="0">
                  <c:v>6.8623121036304875</c:v>
                </c:pt>
                <c:pt idx="1">
                  <c:v>7.1324624089323114</c:v>
                </c:pt>
                <c:pt idx="2">
                  <c:v>7.6761651097619179</c:v>
                </c:pt>
                <c:pt idx="3">
                  <c:v>14.044974391397169</c:v>
                </c:pt>
                <c:pt idx="4">
                  <c:v>14.111436936791332</c:v>
                </c:pt>
                <c:pt idx="5">
                  <c:v>14.368295649593795</c:v>
                </c:pt>
                <c:pt idx="6">
                  <c:v>14.813507507068223</c:v>
                </c:pt>
                <c:pt idx="7">
                  <c:v>16.792926249310948</c:v>
                </c:pt>
                <c:pt idx="8">
                  <c:v>17.543845375126672</c:v>
                </c:pt>
                <c:pt idx="9">
                  <c:v>23.450091978300367</c:v>
                </c:pt>
                <c:pt idx="10">
                  <c:v>25.160324661306053</c:v>
                </c:pt>
                <c:pt idx="11">
                  <c:v>27.535490067753262</c:v>
                </c:pt>
                <c:pt idx="12">
                  <c:v>27.550384153243833</c:v>
                </c:pt>
                <c:pt idx="13">
                  <c:v>29.347379674687581</c:v>
                </c:pt>
                <c:pt idx="14">
                  <c:v>34.804592862681105</c:v>
                </c:pt>
                <c:pt idx="15">
                  <c:v>51.528736423342828</c:v>
                </c:pt>
                <c:pt idx="16">
                  <c:v>56.229841847016523</c:v>
                </c:pt>
                <c:pt idx="17">
                  <c:v>57.669263351464501</c:v>
                </c:pt>
                <c:pt idx="18">
                  <c:v>66.96445852308841</c:v>
                </c:pt>
                <c:pt idx="19">
                  <c:v>71.011228329236488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'Table 4'!$E$39</c:f>
              <c:strCache>
                <c:ptCount val="1"/>
                <c:pt idx="0">
                  <c:v>Ratio_hi_lo_16occ</c:v>
                </c:pt>
              </c:strCache>
            </c:strRef>
          </c:tx>
          <c:spPr>
            <a:ln w="63500">
              <a:solidFill>
                <a:schemeClr val="tx1">
                  <a:lumMod val="75000"/>
                  <a:lumOff val="25000"/>
                </a:schemeClr>
              </a:solidFill>
            </a:ln>
          </c:spPr>
          <c:marker>
            <c:symbol val="none"/>
          </c:marker>
          <c:cat>
            <c:strRef>
              <c:f>'Table 4'!$B$40:$B$59</c:f>
              <c:strCache>
                <c:ptCount val="20"/>
                <c:pt idx="0">
                  <c:v>Russian Fed.</c:v>
                </c:pt>
                <c:pt idx="1">
                  <c:v>Ukraine</c:v>
                </c:pt>
                <c:pt idx="2">
                  <c:v>Poland</c:v>
                </c:pt>
                <c:pt idx="3">
                  <c:v>Belarus</c:v>
                </c:pt>
                <c:pt idx="4">
                  <c:v>Argentina</c:v>
                </c:pt>
                <c:pt idx="5">
                  <c:v>Czech Rep.</c:v>
                </c:pt>
                <c:pt idx="6">
                  <c:v>India</c:v>
                </c:pt>
                <c:pt idx="7">
                  <c:v>Mexico</c:v>
                </c:pt>
                <c:pt idx="8">
                  <c:v>Brazil</c:v>
                </c:pt>
                <c:pt idx="9">
                  <c:v>Sweden</c:v>
                </c:pt>
                <c:pt idx="10">
                  <c:v>Colombia</c:v>
                </c:pt>
                <c:pt idx="11">
                  <c:v>Finland</c:v>
                </c:pt>
                <c:pt idx="12">
                  <c:v>Germany</c:v>
                </c:pt>
                <c:pt idx="13">
                  <c:v>Spain</c:v>
                </c:pt>
                <c:pt idx="14">
                  <c:v>Chile</c:v>
                </c:pt>
                <c:pt idx="15">
                  <c:v>Belgium</c:v>
                </c:pt>
                <c:pt idx="16">
                  <c:v>South Africa</c:v>
                </c:pt>
                <c:pt idx="17">
                  <c:v>United Kingd.</c:v>
                </c:pt>
                <c:pt idx="18">
                  <c:v>Netherlands</c:v>
                </c:pt>
                <c:pt idx="19">
                  <c:v>United States</c:v>
                </c:pt>
              </c:strCache>
            </c:strRef>
          </c:cat>
          <c:val>
            <c:numRef>
              <c:f>'Table 4'!$E$40:$E$59</c:f>
              <c:numCache>
                <c:formatCode>General</c:formatCode>
                <c:ptCount val="20"/>
                <c:pt idx="0">
                  <c:v>5.0120131665043903</c:v>
                </c:pt>
                <c:pt idx="1">
                  <c:v>3.3578029993222853</c:v>
                </c:pt>
                <c:pt idx="2">
                  <c:v>2.2940583076990673</c:v>
                </c:pt>
                <c:pt idx="3">
                  <c:v>3.2871504037372783</c:v>
                </c:pt>
                <c:pt idx="4">
                  <c:v>2.3992479155392625</c:v>
                </c:pt>
                <c:pt idx="5">
                  <c:v>6.3012812463926382</c:v>
                </c:pt>
                <c:pt idx="6">
                  <c:v>4.9340062147818484</c:v>
                </c:pt>
                <c:pt idx="7">
                  <c:v>3.5950788293290943</c:v>
                </c:pt>
                <c:pt idx="8">
                  <c:v>7.0204764050402044</c:v>
                </c:pt>
                <c:pt idx="9">
                  <c:v>1.5832228180957499</c:v>
                </c:pt>
                <c:pt idx="10">
                  <c:v>4.4199235451596524</c:v>
                </c:pt>
                <c:pt idx="11">
                  <c:v>2.5109662093927234</c:v>
                </c:pt>
                <c:pt idx="12">
                  <c:v>1.9927518662584809</c:v>
                </c:pt>
                <c:pt idx="13">
                  <c:v>3.1144268746726316</c:v>
                </c:pt>
                <c:pt idx="14">
                  <c:v>4.8319488574485456</c:v>
                </c:pt>
                <c:pt idx="15">
                  <c:v>4.4346892295641531</c:v>
                </c:pt>
                <c:pt idx="16">
                  <c:v>4.261168484387869</c:v>
                </c:pt>
                <c:pt idx="17">
                  <c:v>3.4635405825586978</c:v>
                </c:pt>
                <c:pt idx="18">
                  <c:v>4.0156987508375384</c:v>
                </c:pt>
                <c:pt idx="19">
                  <c:v>6.2378683405772515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'Table 4'!$F$39</c:f>
              <c:strCache>
                <c:ptCount val="1"/>
                <c:pt idx="0">
                  <c:v>SD_16occ</c:v>
                </c:pt>
              </c:strCache>
            </c:strRef>
          </c:tx>
          <c:spPr>
            <a:ln w="63500">
              <a:solidFill>
                <a:schemeClr val="accent2">
                  <a:lumMod val="60000"/>
                  <a:lumOff val="40000"/>
                </a:schemeClr>
              </a:solidFill>
            </a:ln>
          </c:spPr>
          <c:marker>
            <c:symbol val="none"/>
          </c:marker>
          <c:cat>
            <c:strRef>
              <c:f>'Table 4'!$B$40:$B$59</c:f>
              <c:strCache>
                <c:ptCount val="20"/>
                <c:pt idx="0">
                  <c:v>Russian Fed.</c:v>
                </c:pt>
                <c:pt idx="1">
                  <c:v>Ukraine</c:v>
                </c:pt>
                <c:pt idx="2">
                  <c:v>Poland</c:v>
                </c:pt>
                <c:pt idx="3">
                  <c:v>Belarus</c:v>
                </c:pt>
                <c:pt idx="4">
                  <c:v>Argentina</c:v>
                </c:pt>
                <c:pt idx="5">
                  <c:v>Czech Rep.</c:v>
                </c:pt>
                <c:pt idx="6">
                  <c:v>India</c:v>
                </c:pt>
                <c:pt idx="7">
                  <c:v>Mexico</c:v>
                </c:pt>
                <c:pt idx="8">
                  <c:v>Brazil</c:v>
                </c:pt>
                <c:pt idx="9">
                  <c:v>Sweden</c:v>
                </c:pt>
                <c:pt idx="10">
                  <c:v>Colombia</c:v>
                </c:pt>
                <c:pt idx="11">
                  <c:v>Finland</c:v>
                </c:pt>
                <c:pt idx="12">
                  <c:v>Germany</c:v>
                </c:pt>
                <c:pt idx="13">
                  <c:v>Spain</c:v>
                </c:pt>
                <c:pt idx="14">
                  <c:v>Chile</c:v>
                </c:pt>
                <c:pt idx="15">
                  <c:v>Belgium</c:v>
                </c:pt>
                <c:pt idx="16">
                  <c:v>South Africa</c:v>
                </c:pt>
                <c:pt idx="17">
                  <c:v>United Kingd.</c:v>
                </c:pt>
                <c:pt idx="18">
                  <c:v>Netherlands</c:v>
                </c:pt>
                <c:pt idx="19">
                  <c:v>United States</c:v>
                </c:pt>
              </c:strCache>
            </c:strRef>
          </c:cat>
          <c:val>
            <c:numRef>
              <c:f>'Table 4'!$F$40:$F$59</c:f>
              <c:numCache>
                <c:formatCode>General</c:formatCode>
                <c:ptCount val="20"/>
                <c:pt idx="0">
                  <c:v>1.5860773630912126</c:v>
                </c:pt>
                <c:pt idx="1">
                  <c:v>1.7295946726503895</c:v>
                </c:pt>
                <c:pt idx="2">
                  <c:v>1.3323576971626074</c:v>
                </c:pt>
                <c:pt idx="3">
                  <c:v>2.611668226751461</c:v>
                </c:pt>
                <c:pt idx="4">
                  <c:v>2.6100434498600968</c:v>
                </c:pt>
                <c:pt idx="5">
                  <c:v>3.1156015273887996</c:v>
                </c:pt>
                <c:pt idx="6">
                  <c:v>3.7005671971982972</c:v>
                </c:pt>
                <c:pt idx="7">
                  <c:v>3.3158345338546029</c:v>
                </c:pt>
                <c:pt idx="8">
                  <c:v>3.7035344640202719</c:v>
                </c:pt>
                <c:pt idx="9">
                  <c:v>2.6083341661687323</c:v>
                </c:pt>
                <c:pt idx="10">
                  <c:v>5.0496601290928522</c:v>
                </c:pt>
                <c:pt idx="11">
                  <c:v>4.499405936976828</c:v>
                </c:pt>
                <c:pt idx="12">
                  <c:v>4.4771847602117267</c:v>
                </c:pt>
                <c:pt idx="13">
                  <c:v>5.1155710997226151</c:v>
                </c:pt>
                <c:pt idx="14">
                  <c:v>7.306367802388511</c:v>
                </c:pt>
                <c:pt idx="15">
                  <c:v>10.04270354024538</c:v>
                </c:pt>
                <c:pt idx="16">
                  <c:v>11.783248389513881</c:v>
                </c:pt>
                <c:pt idx="17">
                  <c:v>10.891120895043487</c:v>
                </c:pt>
                <c:pt idx="18">
                  <c:v>13.350142858506553</c:v>
                </c:pt>
                <c:pt idx="19">
                  <c:v>16.821762351846591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'Table 4'!$G$39</c:f>
              <c:strCache>
                <c:ptCount val="1"/>
                <c:pt idx="0">
                  <c:v>Mean wage_16occ</c:v>
                </c:pt>
              </c:strCache>
            </c:strRef>
          </c:tx>
          <c:spPr>
            <a:ln w="63500">
              <a:solidFill>
                <a:srgbClr val="00B050"/>
              </a:solidFill>
            </a:ln>
          </c:spPr>
          <c:marker>
            <c:symbol val="none"/>
          </c:marker>
          <c:cat>
            <c:strRef>
              <c:f>'Table 4'!$B$40:$B$59</c:f>
              <c:strCache>
                <c:ptCount val="20"/>
                <c:pt idx="0">
                  <c:v>Russian Fed.</c:v>
                </c:pt>
                <c:pt idx="1">
                  <c:v>Ukraine</c:v>
                </c:pt>
                <c:pt idx="2">
                  <c:v>Poland</c:v>
                </c:pt>
                <c:pt idx="3">
                  <c:v>Belarus</c:v>
                </c:pt>
                <c:pt idx="4">
                  <c:v>Argentina</c:v>
                </c:pt>
                <c:pt idx="5">
                  <c:v>Czech Rep.</c:v>
                </c:pt>
                <c:pt idx="6">
                  <c:v>India</c:v>
                </c:pt>
                <c:pt idx="7">
                  <c:v>Mexico</c:v>
                </c:pt>
                <c:pt idx="8">
                  <c:v>Brazil</c:v>
                </c:pt>
                <c:pt idx="9">
                  <c:v>Sweden</c:v>
                </c:pt>
                <c:pt idx="10">
                  <c:v>Colombia</c:v>
                </c:pt>
                <c:pt idx="11">
                  <c:v>Finland</c:v>
                </c:pt>
                <c:pt idx="12">
                  <c:v>Germany</c:v>
                </c:pt>
                <c:pt idx="13">
                  <c:v>Spain</c:v>
                </c:pt>
                <c:pt idx="14">
                  <c:v>Chile</c:v>
                </c:pt>
                <c:pt idx="15">
                  <c:v>Belgium</c:v>
                </c:pt>
                <c:pt idx="16">
                  <c:v>South Africa</c:v>
                </c:pt>
                <c:pt idx="17">
                  <c:v>United Kingd.</c:v>
                </c:pt>
                <c:pt idx="18">
                  <c:v>Netherlands</c:v>
                </c:pt>
                <c:pt idx="19">
                  <c:v>United States</c:v>
                </c:pt>
              </c:strCache>
            </c:strRef>
          </c:cat>
          <c:val>
            <c:numRef>
              <c:f>'Table 4'!$G$40:$G$59</c:f>
              <c:numCache>
                <c:formatCode>General</c:formatCode>
                <c:ptCount val="20"/>
                <c:pt idx="0">
                  <c:v>4.2425339566267919</c:v>
                </c:pt>
                <c:pt idx="1">
                  <c:v>4.8309532732478457</c:v>
                </c:pt>
                <c:pt idx="2">
                  <c:v>4.7876201595815191</c:v>
                </c:pt>
                <c:pt idx="3">
                  <c:v>7.8252394950356807</c:v>
                </c:pt>
                <c:pt idx="4">
                  <c:v>8.7803942984765637</c:v>
                </c:pt>
                <c:pt idx="5">
                  <c:v>9.6041315611111955</c:v>
                </c:pt>
                <c:pt idx="6">
                  <c:v>8.1094163455149673</c:v>
                </c:pt>
                <c:pt idx="7">
                  <c:v>9.6791076545983543</c:v>
                </c:pt>
                <c:pt idx="8">
                  <c:v>5.3491145756362366</c:v>
                </c:pt>
                <c:pt idx="9">
                  <c:v>17.988845087952868</c:v>
                </c:pt>
                <c:pt idx="10">
                  <c:v>11.218890580743233</c:v>
                </c:pt>
                <c:pt idx="11">
                  <c:v>13.651219598076699</c:v>
                </c:pt>
                <c:pt idx="12">
                  <c:v>18.33681308209454</c:v>
                </c:pt>
                <c:pt idx="13">
                  <c:v>15.199347936816896</c:v>
                </c:pt>
                <c:pt idx="14">
                  <c:v>14.138417407312362</c:v>
                </c:pt>
                <c:pt idx="15">
                  <c:v>18.457810445744613</c:v>
                </c:pt>
                <c:pt idx="16">
                  <c:v>23.602117496030807</c:v>
                </c:pt>
                <c:pt idx="17">
                  <c:v>25.941068331584994</c:v>
                </c:pt>
                <c:pt idx="18">
                  <c:v>24.78821325735629</c:v>
                </c:pt>
                <c:pt idx="19">
                  <c:v>24.656836591413001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5774080"/>
        <c:axId val="145775616"/>
      </c:lineChart>
      <c:catAx>
        <c:axId val="145774080"/>
        <c:scaling>
          <c:orientation val="minMax"/>
        </c:scaling>
        <c:delete val="0"/>
        <c:axPos val="b"/>
        <c:majorTickMark val="out"/>
        <c:minorTickMark val="none"/>
        <c:tickLblPos val="nextTo"/>
        <c:crossAx val="145775616"/>
        <c:crosses val="autoZero"/>
        <c:auto val="1"/>
        <c:lblAlgn val="ctr"/>
        <c:lblOffset val="100"/>
        <c:noMultiLvlLbl val="0"/>
      </c:catAx>
      <c:valAx>
        <c:axId val="145775616"/>
        <c:scaling>
          <c:orientation val="minMax"/>
          <c:max val="75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5774080"/>
        <c:crosses val="autoZero"/>
        <c:crossBetween val="between"/>
        <c:majorUnit val="10"/>
      </c:valAx>
    </c:plotArea>
    <c:legend>
      <c:legendPos val="r"/>
      <c:layout>
        <c:manualLayout>
          <c:xMode val="edge"/>
          <c:yMode val="edge"/>
          <c:x val="8.2638888888888914E-2"/>
          <c:y val="1.4773479402031272E-2"/>
          <c:w val="0.31550925925925943"/>
          <c:h val="0.4191623873102820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600">
          <a:latin typeface="Optima LT Std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'gr 2 rank corr'!$B$1</c:f>
              <c:strCache>
                <c:ptCount val="1"/>
                <c:pt idx="0">
                  <c:v>Rank corr</c:v>
                </c:pt>
              </c:strCache>
            </c:strRef>
          </c:tx>
          <c:invertIfNegative val="0"/>
          <c:cat>
            <c:strRef>
              <c:f>'gr 2 rank corr'!$A$2:$A$21</c:f>
              <c:strCache>
                <c:ptCount val="20"/>
                <c:pt idx="0">
                  <c:v>Argentina</c:v>
                </c:pt>
                <c:pt idx="1">
                  <c:v>Netherlands</c:v>
                </c:pt>
                <c:pt idx="2">
                  <c:v>Brazil</c:v>
                </c:pt>
                <c:pt idx="3">
                  <c:v>United States</c:v>
                </c:pt>
                <c:pt idx="4">
                  <c:v>Chile</c:v>
                </c:pt>
                <c:pt idx="5">
                  <c:v>Finland</c:v>
                </c:pt>
                <c:pt idx="6">
                  <c:v>Belgium</c:v>
                </c:pt>
                <c:pt idx="7">
                  <c:v>United Kingdom</c:v>
                </c:pt>
                <c:pt idx="8">
                  <c:v>South Africa</c:v>
                </c:pt>
                <c:pt idx="9">
                  <c:v>Germany</c:v>
                </c:pt>
                <c:pt idx="10">
                  <c:v>Spain</c:v>
                </c:pt>
                <c:pt idx="11">
                  <c:v>Colombia</c:v>
                </c:pt>
                <c:pt idx="12">
                  <c:v>Sweden</c:v>
                </c:pt>
                <c:pt idx="13">
                  <c:v>Czech Republic</c:v>
                </c:pt>
                <c:pt idx="14">
                  <c:v>Poland</c:v>
                </c:pt>
                <c:pt idx="15">
                  <c:v>Belarus</c:v>
                </c:pt>
                <c:pt idx="16">
                  <c:v>Russian Federation</c:v>
                </c:pt>
                <c:pt idx="17">
                  <c:v>Mexico</c:v>
                </c:pt>
                <c:pt idx="18">
                  <c:v>India</c:v>
                </c:pt>
                <c:pt idx="19">
                  <c:v>Ukraine</c:v>
                </c:pt>
              </c:strCache>
            </c:strRef>
          </c:cat>
          <c:val>
            <c:numRef>
              <c:f>'gr 2 rank corr'!$B$2:$B$21</c:f>
              <c:numCache>
                <c:formatCode>General</c:formatCode>
                <c:ptCount val="20"/>
                <c:pt idx="0">
                  <c:v>0.86000000000000054</c:v>
                </c:pt>
                <c:pt idx="1">
                  <c:v>0.81</c:v>
                </c:pt>
                <c:pt idx="2">
                  <c:v>0.78</c:v>
                </c:pt>
                <c:pt idx="3">
                  <c:v>0.78</c:v>
                </c:pt>
                <c:pt idx="4">
                  <c:v>0.77000000000000068</c:v>
                </c:pt>
                <c:pt idx="5">
                  <c:v>0.77000000000000068</c:v>
                </c:pt>
                <c:pt idx="6">
                  <c:v>0.71000000000000052</c:v>
                </c:pt>
                <c:pt idx="7">
                  <c:v>0.68</c:v>
                </c:pt>
                <c:pt idx="8">
                  <c:v>0.66000000000000081</c:v>
                </c:pt>
                <c:pt idx="9">
                  <c:v>0.64000000000000068</c:v>
                </c:pt>
                <c:pt idx="10">
                  <c:v>0.55000000000000004</c:v>
                </c:pt>
                <c:pt idx="11">
                  <c:v>0.48000000000000026</c:v>
                </c:pt>
                <c:pt idx="12">
                  <c:v>0.45</c:v>
                </c:pt>
                <c:pt idx="13">
                  <c:v>0.4</c:v>
                </c:pt>
                <c:pt idx="14">
                  <c:v>0.36000000000000026</c:v>
                </c:pt>
                <c:pt idx="15">
                  <c:v>0.34</c:v>
                </c:pt>
                <c:pt idx="16">
                  <c:v>0.34</c:v>
                </c:pt>
                <c:pt idx="17">
                  <c:v>0.30000000000000027</c:v>
                </c:pt>
                <c:pt idx="18">
                  <c:v>0.27</c:v>
                </c:pt>
                <c:pt idx="19">
                  <c:v>0.13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5493376"/>
        <c:axId val="145515648"/>
      </c:barChart>
      <c:catAx>
        <c:axId val="1454933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145515648"/>
        <c:crosses val="autoZero"/>
        <c:auto val="1"/>
        <c:lblAlgn val="ctr"/>
        <c:lblOffset val="100"/>
        <c:noMultiLvlLbl val="0"/>
      </c:catAx>
      <c:valAx>
        <c:axId val="1455156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aseline="0"/>
            </a:pPr>
            <a:endParaRPr lang="en-US"/>
          </a:p>
        </c:txPr>
        <c:crossAx val="1454933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606C5F-8CB8-470A-9377-B8B9695F8D10}" type="datetimeFigureOut">
              <a:rPr lang="en-US" smtClean="0"/>
              <a:pPr/>
              <a:t>12/20/2011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19A7C4-FF86-41DB-AD8C-4884000BFCE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09935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075BB6D-414A-4A3B-B2C7-EEB3B91AA80A}" type="datetimeFigureOut">
              <a:rPr lang="en-US"/>
              <a:pPr>
                <a:defRPr/>
              </a:pPr>
              <a:t>12/20/2011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93B48E0-2C79-4D09-B5C8-BC4A82599AD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3413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3B48E0-2C79-4D09-B5C8-BC4A82599AD4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3B48E0-2C79-4D09-B5C8-BC4A82599AD4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3B48E0-2C79-4D09-B5C8-BC4A82599AD4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3B48E0-2C79-4D09-B5C8-BC4A82599AD4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3B48E0-2C79-4D09-B5C8-BC4A82599AD4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3B48E0-2C79-4D09-B5C8-BC4A82599AD4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3B48E0-2C79-4D09-B5C8-BC4A82599AD4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3B48E0-2C79-4D09-B5C8-BC4A82599AD4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3B48E0-2C79-4D09-B5C8-BC4A82599AD4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3B48E0-2C79-4D09-B5C8-BC4A82599AD4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638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Naamloos-1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71563" y="4000500"/>
            <a:ext cx="4773613" cy="292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uva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00" y="5143500"/>
            <a:ext cx="823913" cy="155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0691"/>
            <a:ext cx="7772400" cy="14700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Optima LT St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76466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 i="1">
                <a:solidFill>
                  <a:srgbClr val="AFE6FF"/>
                </a:solidFill>
                <a:latin typeface="Optima LT Std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8860" y="71414"/>
            <a:ext cx="6257940" cy="868346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0B008-2FE9-405A-ACCF-810AE5D032A6}" type="datetime4">
              <a:rPr lang="en-GB"/>
              <a:pPr>
                <a:defRPr/>
              </a:pPr>
              <a:t>20 December 2011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14259-4726-45E1-A585-70B8522ED9E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454C3-5BF3-4C81-A064-81CE014EC3EE}" type="datetime4">
              <a:rPr lang="en-GB"/>
              <a:pPr>
                <a:defRPr/>
              </a:pPr>
              <a:t>20 December 2011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038D4-B97C-4A27-BBF4-695DF8525EC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0063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srgbClr val="00638F"/>
              </a:solidFill>
            </a:endParaRPr>
          </a:p>
        </p:txBody>
      </p:sp>
      <p:pic>
        <p:nvPicPr>
          <p:cNvPr id="5" name="Content Placeholder 9" descr="bollen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2875" y="-214313"/>
            <a:ext cx="3105150" cy="1485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8" descr="uva2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15375" y="214313"/>
            <a:ext cx="352425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0" y="1143000"/>
            <a:ext cx="9144000" cy="14287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 b="1">
                <a:latin typeface="Optima LT Std"/>
              </a:defRPr>
            </a:lvl1pPr>
            <a:lvl2pPr>
              <a:defRPr sz="2400" b="1">
                <a:latin typeface="Optima LT Std"/>
              </a:defRPr>
            </a:lvl2pPr>
            <a:lvl3pPr>
              <a:defRPr sz="2000" b="1">
                <a:latin typeface="Optima LT Std"/>
              </a:defRPr>
            </a:lvl3pPr>
            <a:lvl4pPr>
              <a:defRPr sz="1600" b="1">
                <a:latin typeface="Optima LT Std"/>
              </a:defRPr>
            </a:lvl4pPr>
            <a:lvl5pPr>
              <a:defRPr sz="1600" b="1">
                <a:latin typeface="Optima LT Std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1981201" y="142875"/>
            <a:ext cx="6662738" cy="928688"/>
          </a:xfrm>
        </p:spPr>
        <p:txBody>
          <a:bodyPr anchor="ctr"/>
          <a:lstStyle>
            <a:lvl1pPr>
              <a:buNone/>
              <a:defRPr sz="3200" b="1">
                <a:solidFill>
                  <a:schemeClr val="bg1"/>
                </a:solidFill>
                <a:latin typeface="Optima LT Std" pitchFamily="34" charset="0"/>
              </a:defRPr>
            </a:lvl1pPr>
            <a:lvl2pPr algn="l">
              <a:buNone/>
              <a:defRPr/>
            </a:lvl2pPr>
            <a:lvl5pPr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F06BA-8776-49C5-8D08-AE1A56405842}" type="datetime4">
              <a:rPr lang="en-GB"/>
              <a:pPr>
                <a:defRPr/>
              </a:pPr>
              <a:t>20 December 2011</a:t>
            </a:fld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E46368-FE19-4188-B4AC-29992D09885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0063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srgbClr val="00638F"/>
              </a:solidFill>
            </a:endParaRPr>
          </a:p>
        </p:txBody>
      </p:sp>
      <p:pic>
        <p:nvPicPr>
          <p:cNvPr id="6" name="Content Placeholder 9" descr="bollen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2875" y="-214313"/>
            <a:ext cx="3105150" cy="1485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8" descr="uva2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15375" y="214313"/>
            <a:ext cx="352425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0" y="1143000"/>
            <a:ext cx="9144000" cy="14287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3000375" y="142875"/>
            <a:ext cx="5643563" cy="928688"/>
          </a:xfrm>
        </p:spPr>
        <p:txBody>
          <a:bodyPr anchor="ctr"/>
          <a:lstStyle>
            <a:lvl1pPr>
              <a:buNone/>
              <a:defRPr sz="2800" b="1">
                <a:solidFill>
                  <a:schemeClr val="bg1"/>
                </a:solidFill>
                <a:latin typeface="Optima LT Std" pitchFamily="34" charset="0"/>
              </a:defRPr>
            </a:lvl1pPr>
            <a:lvl2pPr algn="l">
              <a:buNone/>
              <a:defRPr/>
            </a:lvl2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BB322-39D3-4D83-A349-47F26E53FE92}" type="datetime4">
              <a:rPr lang="en-GB"/>
              <a:pPr>
                <a:defRPr/>
              </a:pPr>
              <a:t>20 December 2011</a:t>
            </a:fld>
            <a:endParaRPr lang="en-GB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56A45-CB17-42D1-AC75-6F298BE639E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0063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srgbClr val="00638F"/>
              </a:solidFill>
            </a:endParaRPr>
          </a:p>
        </p:txBody>
      </p:sp>
      <p:pic>
        <p:nvPicPr>
          <p:cNvPr id="6" name="Content Placeholder 9" descr="bollen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2875" y="-214313"/>
            <a:ext cx="3105150" cy="1485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8" descr="uva2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15375" y="214313"/>
            <a:ext cx="352425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0" y="1143000"/>
            <a:ext cx="9144000" cy="14287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3000375" y="142875"/>
            <a:ext cx="5643563" cy="928688"/>
          </a:xfrm>
        </p:spPr>
        <p:txBody>
          <a:bodyPr anchor="ctr"/>
          <a:lstStyle>
            <a:lvl1pPr>
              <a:buNone/>
              <a:defRPr sz="2800" b="1">
                <a:solidFill>
                  <a:schemeClr val="bg1"/>
                </a:solidFill>
                <a:latin typeface="Optima LT Std" pitchFamily="34" charset="0"/>
              </a:defRPr>
            </a:lvl1pPr>
            <a:lvl2pPr algn="l">
              <a:buNone/>
              <a:defRPr/>
            </a:lvl2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63676-852D-4FED-91F0-9CC96A061857}" type="datetime4">
              <a:rPr lang="en-GB"/>
              <a:pPr>
                <a:defRPr/>
              </a:pPr>
              <a:t>20 December 2011</a:t>
            </a:fld>
            <a:endParaRPr lang="en-GB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B7600-12A3-4E31-B358-A33B968FCC6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0063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srgbClr val="00638F"/>
              </a:solidFill>
            </a:endParaRPr>
          </a:p>
        </p:txBody>
      </p:sp>
      <p:pic>
        <p:nvPicPr>
          <p:cNvPr id="8" name="Content Placeholder 9" descr="bollen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2875" y="-214313"/>
            <a:ext cx="3105150" cy="1485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uva2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15375" y="214313"/>
            <a:ext cx="352425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0" y="1143000"/>
            <a:ext cx="9144000" cy="14287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3000375" y="142875"/>
            <a:ext cx="5643563" cy="928688"/>
          </a:xfrm>
        </p:spPr>
        <p:txBody>
          <a:bodyPr anchor="ctr"/>
          <a:lstStyle>
            <a:lvl1pPr>
              <a:buNone/>
              <a:defRPr b="1">
                <a:solidFill>
                  <a:schemeClr val="bg1"/>
                </a:solidFill>
                <a:latin typeface="Optima LT Std" pitchFamily="34" charset="0"/>
              </a:defRPr>
            </a:lvl1pPr>
            <a:lvl2pPr algn="l">
              <a:buNone/>
              <a:defRPr/>
            </a:lvl2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C3D59-0EF2-4828-BA34-CCC7000EFD06}" type="datetime4">
              <a:rPr lang="en-GB"/>
              <a:pPr>
                <a:defRPr/>
              </a:pPr>
              <a:t>20 December 2011</a:t>
            </a:fld>
            <a:endParaRPr lang="en-GB" dirty="0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99809-2B66-449A-81EE-E2BEC7F1800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0063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srgbClr val="00638F"/>
              </a:solidFill>
            </a:endParaRPr>
          </a:p>
        </p:txBody>
      </p:sp>
      <p:pic>
        <p:nvPicPr>
          <p:cNvPr id="4" name="Content Placeholder 9" descr="bollen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2875" y="-214313"/>
            <a:ext cx="3105150" cy="1485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 descr="uva2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15375" y="214313"/>
            <a:ext cx="352425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0" y="1143000"/>
            <a:ext cx="9144000" cy="14287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1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3000375" y="142875"/>
            <a:ext cx="5643563" cy="928688"/>
          </a:xfrm>
        </p:spPr>
        <p:txBody>
          <a:bodyPr anchor="ctr"/>
          <a:lstStyle>
            <a:lvl1pPr>
              <a:buNone/>
              <a:defRPr sz="2800" b="1">
                <a:solidFill>
                  <a:schemeClr val="bg1"/>
                </a:solidFill>
                <a:latin typeface="Optima LT Std" pitchFamily="34" charset="0"/>
              </a:defRPr>
            </a:lvl1pPr>
            <a:lvl2pPr algn="l">
              <a:buNone/>
              <a:defRPr/>
            </a:lvl2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51A29-BD2A-40D0-8D0A-6B50D5B5D944}" type="datetime4">
              <a:rPr lang="en-GB"/>
              <a:pPr>
                <a:defRPr/>
              </a:pPr>
              <a:t>20 December 2011</a:t>
            </a:fld>
            <a:endParaRPr lang="en-GB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FD5C85-9CE0-4405-BB5B-6156212B582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0063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srgbClr val="00638F"/>
              </a:solidFill>
            </a:endParaRPr>
          </a:p>
        </p:txBody>
      </p:sp>
      <p:pic>
        <p:nvPicPr>
          <p:cNvPr id="3" name="Content Placeholder 9" descr="bollen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2875" y="-214313"/>
            <a:ext cx="3105150" cy="1485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8" descr="uva2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15375" y="214313"/>
            <a:ext cx="352425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1143000"/>
            <a:ext cx="9144000" cy="14287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6" name="Title Placeholder 1"/>
          <p:cNvSpPr txBox="1">
            <a:spLocks/>
          </p:cNvSpPr>
          <p:nvPr/>
        </p:nvSpPr>
        <p:spPr>
          <a:xfrm>
            <a:off x="3000375" y="71438"/>
            <a:ext cx="5686425" cy="1071562"/>
          </a:xfrm>
          <a:prstGeom prst="rect">
            <a:avLst/>
          </a:prstGeom>
        </p:spPr>
        <p:txBody>
          <a:bodyPr anchor="ctr"/>
          <a:lstStyle/>
          <a:p>
            <a:pPr>
              <a:defRPr/>
            </a:pPr>
            <a:r>
              <a:rPr lang="en-GB" sz="2800" b="1" dirty="0">
                <a:solidFill>
                  <a:schemeClr val="bg1"/>
                </a:solidFill>
                <a:latin typeface="Optima LT Std" pitchFamily="34" charset="0"/>
              </a:rPr>
              <a:t>Click to edit Master title style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D0BED-418D-4D3E-8616-82D8B0909D92}" type="datetime4">
              <a:rPr lang="en-GB"/>
              <a:pPr>
                <a:defRPr/>
              </a:pPr>
              <a:t>20 December 2011</a:t>
            </a:fld>
            <a:endParaRPr lang="en-GB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5EC83A-8147-4E65-BF58-7AD252D281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0063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srgbClr val="00638F"/>
              </a:solidFill>
            </a:endParaRPr>
          </a:p>
        </p:txBody>
      </p:sp>
      <p:pic>
        <p:nvPicPr>
          <p:cNvPr id="7" name="Content Placeholder 9" descr="bollen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2875" y="-214313"/>
            <a:ext cx="3105150" cy="1485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8" descr="uva2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15375" y="214313"/>
            <a:ext cx="352425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0" y="1143000"/>
            <a:ext cx="9144000" cy="14287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736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28736"/>
            <a:ext cx="5111750" cy="469742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643182"/>
            <a:ext cx="3008313" cy="348298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3000375" y="142875"/>
            <a:ext cx="5643563" cy="928688"/>
          </a:xfrm>
        </p:spPr>
        <p:txBody>
          <a:bodyPr anchor="ctr"/>
          <a:lstStyle>
            <a:lvl1pPr>
              <a:buNone/>
              <a:defRPr sz="2800" b="1">
                <a:solidFill>
                  <a:schemeClr val="bg1"/>
                </a:solidFill>
                <a:latin typeface="Optima LT Std" pitchFamily="34" charset="0"/>
              </a:defRPr>
            </a:lvl1pPr>
            <a:lvl2pPr algn="l">
              <a:buNone/>
              <a:defRPr/>
            </a:lvl2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19AA7-29F0-4F84-9C2A-62DDE44406C3}" type="datetime4">
              <a:rPr lang="en-GB"/>
              <a:pPr>
                <a:defRPr/>
              </a:pPr>
              <a:t>20 December 2011</a:t>
            </a:fld>
            <a:endParaRPr lang="en-GB" dirty="0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43BE42-EA3F-4359-A675-803CFBBAC3F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0063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srgbClr val="00638F"/>
              </a:solidFill>
            </a:endParaRPr>
          </a:p>
        </p:txBody>
      </p:sp>
      <p:pic>
        <p:nvPicPr>
          <p:cNvPr id="6" name="Content Placeholder 9" descr="bollen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2875" y="-214313"/>
            <a:ext cx="3105150" cy="1485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8" descr="uva2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15375" y="214313"/>
            <a:ext cx="352425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0" y="1143000"/>
            <a:ext cx="9144000" cy="14287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9" name="Title Placeholder 1"/>
          <p:cNvSpPr txBox="1">
            <a:spLocks/>
          </p:cNvSpPr>
          <p:nvPr/>
        </p:nvSpPr>
        <p:spPr>
          <a:xfrm>
            <a:off x="2428875" y="71438"/>
            <a:ext cx="6257925" cy="868362"/>
          </a:xfrm>
          <a:prstGeom prst="rect">
            <a:avLst/>
          </a:prstGeom>
        </p:spPr>
        <p:txBody>
          <a:bodyPr anchor="ctr"/>
          <a:lstStyle/>
          <a:p>
            <a:pPr>
              <a:defRPr/>
            </a:pPr>
            <a:r>
              <a:rPr lang="en-GB" sz="3600" b="1">
                <a:solidFill>
                  <a:schemeClr val="bg1"/>
                </a:solidFill>
                <a:latin typeface="Optima LT Std" pitchFamily="34" charset="0"/>
              </a:rPr>
              <a:t>Click to edit Master title style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2BCB46-0735-42D8-ACB5-AE3B51A53CBF}" type="datetime4">
              <a:rPr lang="en-GB"/>
              <a:pPr>
                <a:defRPr/>
              </a:pPr>
              <a:t>20 December 2011</a:t>
            </a:fld>
            <a:endParaRPr lang="en-GB" dirty="0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862CE8-E63C-41C5-9E59-BA38E4AA1D4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5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00813"/>
            <a:ext cx="21336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00638F"/>
                </a:solidFill>
                <a:latin typeface="Garamond" pitchFamily="18" charset="0"/>
              </a:defRPr>
            </a:lvl1pPr>
          </a:lstStyle>
          <a:p>
            <a:pPr>
              <a:defRPr/>
            </a:pPr>
            <a:fld id="{65A18114-ED5C-4B2C-A507-70C2B81CFE19}" type="datetime4">
              <a:rPr lang="en-GB"/>
              <a:pPr>
                <a:defRPr/>
              </a:pPr>
              <a:t>20 December 2011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00813"/>
            <a:ext cx="28956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lang="en-GB" sz="1000" kern="1200">
                <a:solidFill>
                  <a:srgbClr val="00638F"/>
                </a:solidFill>
                <a:latin typeface="Garamond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00813"/>
            <a:ext cx="21336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00638F"/>
                </a:solidFill>
                <a:latin typeface="Garamond" pitchFamily="18" charset="0"/>
              </a:defRPr>
            </a:lvl1pPr>
          </a:lstStyle>
          <a:p>
            <a:pPr>
              <a:defRPr/>
            </a:pPr>
            <a:fld id="{5571D892-DE27-4DF0-B83A-2473ECD8C67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49" r:id="rId10"/>
    <p:sldLayoutId id="2147483750" r:id="rId11"/>
  </p:sldLayoutIdLst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chemeClr val="bg1"/>
          </a:solidFill>
          <a:latin typeface="Optima LT Std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Optima LT Std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Optima LT Std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Optima LT Std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Optima LT Std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Optima LT Std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Optima LT Std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Optima LT Std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Optima LT Std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00638F"/>
          </a:solidFill>
          <a:latin typeface="Garamond" pitchFamily="18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00638F"/>
          </a:solidFill>
          <a:latin typeface="Garamond" pitchFamily="18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0638F"/>
          </a:solidFill>
          <a:latin typeface="Garamond" pitchFamily="18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0638F"/>
          </a:solidFill>
          <a:latin typeface="Garamond" pitchFamily="18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00638F"/>
          </a:solidFill>
          <a:latin typeface="Garamond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ageindicator.org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5"/>
          <p:cNvSpPr>
            <a:spLocks noGrp="1"/>
          </p:cNvSpPr>
          <p:nvPr>
            <p:ph type="ctrTitle"/>
          </p:nvPr>
        </p:nvSpPr>
        <p:spPr bwMode="auto">
          <a:xfrm>
            <a:off x="304800" y="1066800"/>
            <a:ext cx="8839200" cy="2895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sz="3200" dirty="0" smtClean="0"/>
              <a:t>Can Indices of Social Development explain the wage rankings, wage dispersions, </a:t>
            </a:r>
            <a:br>
              <a:rPr lang="en-GB" sz="3200" dirty="0" smtClean="0"/>
            </a:br>
            <a:r>
              <a:rPr lang="en-GB" sz="3200" dirty="0" smtClean="0"/>
              <a:t>and standardized wage levels </a:t>
            </a:r>
            <a:br>
              <a:rPr lang="en-GB" sz="3200" dirty="0" smtClean="0"/>
            </a:br>
            <a:r>
              <a:rPr lang="en-GB" sz="3200" dirty="0" smtClean="0"/>
              <a:t>of 16 health workforce occupational groups across 20 countries? 	</a:t>
            </a:r>
            <a:br>
              <a:rPr lang="en-GB" sz="3200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endParaRPr lang="en-GB" sz="4800" dirty="0" smtClean="0"/>
          </a:p>
        </p:txBody>
      </p:sp>
      <p:sp>
        <p:nvSpPr>
          <p:cNvPr id="11267" name="Subtitle 6"/>
          <p:cNvSpPr>
            <a:spLocks noGrp="1"/>
          </p:cNvSpPr>
          <p:nvPr>
            <p:ph type="subTitle" idx="1"/>
          </p:nvPr>
        </p:nvSpPr>
        <p:spPr>
          <a:xfrm>
            <a:off x="3810000" y="4191000"/>
            <a:ext cx="5029200" cy="2362200"/>
          </a:xfrm>
        </p:spPr>
        <p:txBody>
          <a:bodyPr>
            <a:normAutofit/>
          </a:bodyPr>
          <a:lstStyle/>
          <a:p>
            <a:endParaRPr lang="nl-NL" sz="1800" dirty="0" smtClean="0"/>
          </a:p>
          <a:p>
            <a:r>
              <a:rPr lang="en-GB" sz="1800" dirty="0" smtClean="0"/>
              <a:t> </a:t>
            </a:r>
            <a:r>
              <a:rPr lang="en-GB" sz="1800" b="1" dirty="0" smtClean="0"/>
              <a:t>International Conference: Taking Stock: Measuring Social Development </a:t>
            </a:r>
          </a:p>
          <a:p>
            <a:r>
              <a:rPr lang="en-GB" sz="1800" b="1" dirty="0" smtClean="0"/>
              <a:t>The Hague 14-15 December 2011</a:t>
            </a:r>
          </a:p>
          <a:p>
            <a:r>
              <a:rPr lang="en-GB" sz="1800" b="1" dirty="0" smtClean="0"/>
              <a:t>Thursday 15 Dec.</a:t>
            </a:r>
          </a:p>
          <a:p>
            <a:endParaRPr lang="nl-NL" sz="1800" dirty="0" smtClean="0"/>
          </a:p>
          <a:p>
            <a:r>
              <a:rPr lang="nl-NL" sz="1800" b="1" dirty="0" smtClean="0"/>
              <a:t>Kea Tijdens  </a:t>
            </a:r>
          </a:p>
          <a:p>
            <a:endParaRPr lang="en-GB" sz="1800" dirty="0" smtClean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286148" cy="723901"/>
          </a:xfrm>
          <a:prstGeom prst="rect">
            <a:avLst/>
          </a:prstGeom>
          <a:noFill/>
          <a:ln w="6350" cmpd="sng">
            <a:solidFill>
              <a:srgbClr val="00000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04800" y="142875"/>
            <a:ext cx="8610599" cy="928688"/>
          </a:xfrm>
        </p:spPr>
        <p:txBody>
          <a:bodyPr/>
          <a:lstStyle/>
          <a:p>
            <a:r>
              <a:rPr lang="nl-NL" dirty="0" smtClean="0"/>
              <a:t>2b) Rank correlations to 20-cntr mean rank</a:t>
            </a:r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961F06BA-8776-49C5-8D08-AE1A56405842}" type="datetime4">
              <a:rPr lang="en-GB" smtClean="0"/>
              <a:pPr>
                <a:defRPr/>
              </a:pPr>
              <a:t>20 December 2011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3DE46368-FE19-4188-B4AC-29992D098853}" type="slidenum">
              <a:rPr lang="en-GB" smtClean="0"/>
              <a:pPr>
                <a:defRPr/>
              </a:pPr>
              <a:t>10</a:t>
            </a:fld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0" y="1371600"/>
          <a:ext cx="88392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</p:nvPr>
        </p:nvGraphicFramePr>
        <p:xfrm>
          <a:off x="228600" y="3429000"/>
          <a:ext cx="8686799" cy="30993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838200"/>
                <a:gridCol w="199233"/>
                <a:gridCol w="956346"/>
                <a:gridCol w="398477"/>
                <a:gridCol w="956346"/>
                <a:gridCol w="398477"/>
                <a:gridCol w="956346"/>
                <a:gridCol w="478174"/>
              </a:tblGrid>
              <a:tr h="796344">
                <a:tc>
                  <a:txBody>
                    <a:bodyPr/>
                    <a:lstStyle/>
                    <a:p>
                      <a:pPr algn="l" fontAlgn="b"/>
                      <a:r>
                        <a:rPr lang="nl-NL" sz="2000" b="1" i="0" u="none" strike="noStrike" dirty="0">
                          <a:solidFill>
                            <a:schemeClr val="bg1"/>
                          </a:solidFill>
                          <a:latin typeface="Optima LT Std"/>
                        </a:rPr>
                        <a:t>Pearson </a:t>
                      </a:r>
                      <a:r>
                        <a:rPr lang="nl-NL" sz="2000" b="1" i="0" u="none" strike="noStrike" dirty="0" smtClean="0">
                          <a:solidFill>
                            <a:schemeClr val="bg1"/>
                          </a:solidFill>
                          <a:latin typeface="Optima LT Std"/>
                        </a:rPr>
                        <a:t>correlations (N=20)</a:t>
                      </a:r>
                    </a:p>
                    <a:p>
                      <a:pPr algn="l" fontAlgn="b"/>
                      <a:endParaRPr lang="nl-NL" sz="2000" b="1" i="0" u="none" strike="noStrike" dirty="0">
                        <a:solidFill>
                          <a:schemeClr val="bg1"/>
                        </a:solidFill>
                        <a:latin typeface="Optima LT Std"/>
                      </a:endParaRPr>
                    </a:p>
                  </a:txBody>
                  <a:tcPr marL="4631" marR="4631" marT="9525" marB="0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2000" b="1" i="0" u="none" strike="noStrike" dirty="0" smtClean="0">
                          <a:solidFill>
                            <a:schemeClr val="bg1"/>
                          </a:solidFill>
                          <a:latin typeface="Optima LT Std"/>
                        </a:rPr>
                        <a:t>Rank corr.</a:t>
                      </a:r>
                      <a:endParaRPr lang="nl-NL" sz="2000" b="1" i="0" u="none" strike="noStrike" dirty="0">
                        <a:solidFill>
                          <a:schemeClr val="bg1"/>
                        </a:solidFill>
                        <a:latin typeface="Optima LT Std"/>
                      </a:endParaRPr>
                    </a:p>
                  </a:txBody>
                  <a:tcPr marL="4631" marR="4631" marT="9525" marB="0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2000" b="1" i="0" u="none" strike="noStrike" dirty="0" smtClean="0">
                          <a:solidFill>
                            <a:schemeClr val="bg1"/>
                          </a:solidFill>
                          <a:latin typeface="Optima LT Std"/>
                        </a:rPr>
                        <a:t>Mean wage</a:t>
                      </a:r>
                      <a:endParaRPr lang="nl-NL" sz="2000" b="1" i="0" u="none" strike="noStrike" dirty="0">
                        <a:solidFill>
                          <a:schemeClr val="bg1"/>
                        </a:solidFill>
                        <a:latin typeface="Optima LT Std"/>
                      </a:endParaRPr>
                    </a:p>
                  </a:txBody>
                  <a:tcPr marL="4631" marR="4631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nl-NL" sz="2000" b="1" i="0" u="none" strike="noStrike">
                        <a:solidFill>
                          <a:schemeClr val="bg1"/>
                        </a:solidFill>
                        <a:latin typeface="Optima LT Std"/>
                      </a:endParaRPr>
                    </a:p>
                  </a:txBody>
                  <a:tcPr marL="4631" marR="4631" marT="9525" marB="0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2000" b="1" i="0" u="none" strike="noStrike" dirty="0">
                          <a:solidFill>
                            <a:schemeClr val="bg1"/>
                          </a:solidFill>
                          <a:latin typeface="Optima LT Std"/>
                        </a:rPr>
                        <a:t>Wage </a:t>
                      </a:r>
                      <a:r>
                        <a:rPr lang="nl-NL" sz="2000" b="1" i="0" u="none" strike="noStrike" dirty="0" smtClean="0">
                          <a:solidFill>
                            <a:schemeClr val="bg1"/>
                          </a:solidFill>
                          <a:latin typeface="Optima LT Std"/>
                        </a:rPr>
                        <a:t>dis- persion </a:t>
                      </a:r>
                      <a:r>
                        <a:rPr lang="nl-NL" sz="2000" b="1" i="0" u="none" strike="noStrike" dirty="0">
                          <a:solidFill>
                            <a:schemeClr val="bg1"/>
                          </a:solidFill>
                          <a:latin typeface="Optima LT Std"/>
                        </a:rPr>
                        <a:t>(sd)</a:t>
                      </a:r>
                    </a:p>
                  </a:txBody>
                  <a:tcPr marL="4631" marR="4631" marT="9525" marB="0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2000" b="1" i="0" u="none" strike="noStrike" dirty="0">
                          <a:solidFill>
                            <a:schemeClr val="bg1"/>
                          </a:solidFill>
                          <a:latin typeface="Optima LT Std"/>
                        </a:rPr>
                        <a:t>Wage gap </a:t>
                      </a:r>
                      <a:r>
                        <a:rPr lang="nl-NL" sz="2000" b="1" i="0" u="none" strike="noStrike" dirty="0" smtClean="0">
                          <a:solidFill>
                            <a:schemeClr val="bg1"/>
                          </a:solidFill>
                          <a:latin typeface="Optima LT Std"/>
                        </a:rPr>
                        <a:t/>
                      </a:r>
                      <a:br>
                        <a:rPr lang="nl-NL" sz="2000" b="1" i="0" u="none" strike="noStrike" dirty="0" smtClean="0">
                          <a:solidFill>
                            <a:schemeClr val="bg1"/>
                          </a:solidFill>
                          <a:latin typeface="Optima LT Std"/>
                        </a:rPr>
                      </a:br>
                      <a:r>
                        <a:rPr lang="nl-NL" sz="2000" b="1" i="0" u="none" strike="noStrike" dirty="0" smtClean="0">
                          <a:solidFill>
                            <a:schemeClr val="bg1"/>
                          </a:solidFill>
                          <a:latin typeface="Optima LT Std"/>
                        </a:rPr>
                        <a:t>(</a:t>
                      </a:r>
                      <a:r>
                        <a:rPr lang="nl-NL" sz="2000" b="1" i="0" u="none" strike="noStrike" dirty="0">
                          <a:solidFill>
                            <a:schemeClr val="bg1"/>
                          </a:solidFill>
                          <a:latin typeface="Optima LT Std"/>
                        </a:rPr>
                        <a:t>hi-lo)</a:t>
                      </a:r>
                    </a:p>
                  </a:txBody>
                  <a:tcPr marL="4631" marR="4631" marT="9525" marB="0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405800">
                <a:tc>
                  <a:txBody>
                    <a:bodyPr/>
                    <a:lstStyle/>
                    <a:p>
                      <a:pPr algn="l" fontAlgn="b"/>
                      <a:r>
                        <a:rPr lang="nl-NL" sz="2000" b="0" i="0" u="none" strike="noStrike">
                          <a:solidFill>
                            <a:srgbClr val="000000"/>
                          </a:solidFill>
                          <a:latin typeface="Optima LT Std"/>
                        </a:rPr>
                        <a:t>civic_activism</a:t>
                      </a:r>
                    </a:p>
                  </a:txBody>
                  <a:tcPr marL="4631" marR="4631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000" b="1" i="0" u="none" strike="noStrike" dirty="0">
                          <a:solidFill>
                            <a:srgbClr val="000000"/>
                          </a:solidFill>
                          <a:latin typeface="Optima LT Std"/>
                        </a:rPr>
                        <a:t>0.392</a:t>
                      </a:r>
                    </a:p>
                  </a:txBody>
                  <a:tcPr marL="4631" marR="4631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2000" b="1" i="0" u="none" strike="noStrike" dirty="0">
                          <a:solidFill>
                            <a:srgbClr val="000000"/>
                          </a:solidFill>
                          <a:latin typeface="Optima LT Std"/>
                        </a:rPr>
                        <a:t>*</a:t>
                      </a:r>
                    </a:p>
                  </a:txBody>
                  <a:tcPr marL="4631" marR="4631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000" b="1" i="0" u="none" strike="noStrike" dirty="0">
                          <a:solidFill>
                            <a:srgbClr val="000000"/>
                          </a:solidFill>
                          <a:latin typeface="Optima LT Std"/>
                        </a:rPr>
                        <a:t>0.442</a:t>
                      </a:r>
                    </a:p>
                  </a:txBody>
                  <a:tcPr marL="4631" marR="4631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2000" b="1" i="0" u="none" strike="noStrike" dirty="0">
                          <a:solidFill>
                            <a:srgbClr val="000000"/>
                          </a:solidFill>
                          <a:latin typeface="Optima LT Std"/>
                        </a:rPr>
                        <a:t>*</a:t>
                      </a:r>
                    </a:p>
                  </a:txBody>
                  <a:tcPr marL="4631" marR="4631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000" b="0" i="0" u="none" strike="noStrike">
                          <a:solidFill>
                            <a:srgbClr val="000000"/>
                          </a:solidFill>
                          <a:latin typeface="Optima LT Std"/>
                        </a:rPr>
                        <a:t>0.230</a:t>
                      </a:r>
                    </a:p>
                  </a:txBody>
                  <a:tcPr marL="4631" marR="4631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nl-NL" sz="2000" b="0" i="0" u="none" strike="noStrike">
                        <a:solidFill>
                          <a:srgbClr val="000000"/>
                        </a:solidFill>
                        <a:latin typeface="Optima LT Std"/>
                      </a:endParaRPr>
                    </a:p>
                  </a:txBody>
                  <a:tcPr marL="4631" marR="4631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000" b="0" i="0" u="none" strike="noStrike">
                          <a:solidFill>
                            <a:srgbClr val="000000"/>
                          </a:solidFill>
                          <a:latin typeface="Optima LT Std"/>
                        </a:rPr>
                        <a:t>0.215</a:t>
                      </a:r>
                    </a:p>
                  </a:txBody>
                  <a:tcPr marL="4631" marR="4631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nl-NL" sz="2000" b="0" i="0" u="none" strike="noStrike">
                        <a:solidFill>
                          <a:srgbClr val="000000"/>
                        </a:solidFill>
                        <a:latin typeface="Optima LT Std"/>
                      </a:endParaRPr>
                    </a:p>
                  </a:txBody>
                  <a:tcPr marL="4631" marR="4631" marT="9525" marB="0"/>
                </a:tc>
              </a:tr>
              <a:tr h="454618">
                <a:tc>
                  <a:txBody>
                    <a:bodyPr/>
                    <a:lstStyle/>
                    <a:p>
                      <a:pPr algn="l" fontAlgn="b"/>
                      <a:r>
                        <a:rPr lang="nl-NL" sz="2000" b="0" i="0" u="none" strike="noStrike">
                          <a:solidFill>
                            <a:srgbClr val="000000"/>
                          </a:solidFill>
                          <a:latin typeface="Optima LT Std"/>
                        </a:rPr>
                        <a:t>gender_equality</a:t>
                      </a:r>
                    </a:p>
                  </a:txBody>
                  <a:tcPr marL="4631" marR="4631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000" b="0" i="0" u="none" strike="noStrike">
                          <a:solidFill>
                            <a:srgbClr val="000000"/>
                          </a:solidFill>
                          <a:latin typeface="Optima LT Std"/>
                        </a:rPr>
                        <a:t>0.189</a:t>
                      </a:r>
                    </a:p>
                  </a:txBody>
                  <a:tcPr marL="4631" marR="4631" marT="9525" marB="0"/>
                </a:tc>
                <a:tc>
                  <a:txBody>
                    <a:bodyPr/>
                    <a:lstStyle/>
                    <a:p>
                      <a:endParaRPr lang="nl-NL" sz="2000">
                        <a:latin typeface="Optima LT Std"/>
                      </a:endParaRPr>
                    </a:p>
                  </a:txBody>
                  <a:tcPr marL="4631" marR="4631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000" b="0" i="0" u="none" strike="noStrike">
                          <a:solidFill>
                            <a:srgbClr val="000000"/>
                          </a:solidFill>
                          <a:latin typeface="Optima LT Std"/>
                        </a:rPr>
                        <a:t>0.283</a:t>
                      </a:r>
                    </a:p>
                  </a:txBody>
                  <a:tcPr marL="4631" marR="4631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nl-NL" sz="2000" b="0" i="0" u="none" strike="noStrike">
                        <a:solidFill>
                          <a:srgbClr val="000000"/>
                        </a:solidFill>
                        <a:latin typeface="Optima LT Std"/>
                      </a:endParaRPr>
                    </a:p>
                  </a:txBody>
                  <a:tcPr marL="4631" marR="4631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000" b="0" i="0" u="none" strike="noStrike">
                          <a:solidFill>
                            <a:srgbClr val="000000"/>
                          </a:solidFill>
                          <a:latin typeface="Optima LT Std"/>
                        </a:rPr>
                        <a:t>0.128</a:t>
                      </a:r>
                    </a:p>
                  </a:txBody>
                  <a:tcPr marL="4631" marR="4631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nl-NL" sz="2000" b="0" i="0" u="none" strike="noStrike">
                        <a:solidFill>
                          <a:srgbClr val="000000"/>
                        </a:solidFill>
                        <a:latin typeface="Optima LT Std"/>
                      </a:endParaRPr>
                    </a:p>
                  </a:txBody>
                  <a:tcPr marL="4631" marR="4631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000" b="0" i="0" u="none" strike="noStrike">
                          <a:solidFill>
                            <a:srgbClr val="000000"/>
                          </a:solidFill>
                          <a:latin typeface="Optima LT Std"/>
                        </a:rPr>
                        <a:t>0.129</a:t>
                      </a:r>
                    </a:p>
                  </a:txBody>
                  <a:tcPr marL="4631" marR="4631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nl-NL" sz="2000" b="0" i="0" u="none" strike="noStrike">
                        <a:solidFill>
                          <a:srgbClr val="000000"/>
                        </a:solidFill>
                        <a:latin typeface="Optima LT Std"/>
                      </a:endParaRPr>
                    </a:p>
                  </a:txBody>
                  <a:tcPr marL="4631" marR="4631" marT="9525" marB="0"/>
                </a:tc>
              </a:tr>
              <a:tr h="405800">
                <a:tc>
                  <a:txBody>
                    <a:bodyPr/>
                    <a:lstStyle/>
                    <a:p>
                      <a:pPr algn="l" fontAlgn="b"/>
                      <a:r>
                        <a:rPr lang="nl-NL" sz="2000" b="0" i="0" u="none" strike="noStrike">
                          <a:solidFill>
                            <a:srgbClr val="000000"/>
                          </a:solidFill>
                          <a:latin typeface="Optima LT Std"/>
                        </a:rPr>
                        <a:t>intergroup_cohesion</a:t>
                      </a:r>
                    </a:p>
                  </a:txBody>
                  <a:tcPr marL="4631" marR="4631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000" b="1" i="0" u="none" strike="noStrike" dirty="0">
                          <a:solidFill>
                            <a:srgbClr val="000000"/>
                          </a:solidFill>
                          <a:latin typeface="Optima LT Std"/>
                        </a:rPr>
                        <a:t>0.416</a:t>
                      </a:r>
                    </a:p>
                  </a:txBody>
                  <a:tcPr marL="4631" marR="4631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2000" b="1" i="0" u="none" strike="noStrike" dirty="0">
                          <a:solidFill>
                            <a:srgbClr val="000000"/>
                          </a:solidFill>
                          <a:latin typeface="Optima LT Std"/>
                        </a:rPr>
                        <a:t>*</a:t>
                      </a:r>
                    </a:p>
                  </a:txBody>
                  <a:tcPr marL="4631" marR="4631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000" b="0" i="0" u="none" strike="noStrike">
                          <a:solidFill>
                            <a:srgbClr val="000000"/>
                          </a:solidFill>
                          <a:latin typeface="Optima LT Std"/>
                        </a:rPr>
                        <a:t>0.280</a:t>
                      </a:r>
                    </a:p>
                  </a:txBody>
                  <a:tcPr marL="4631" marR="4631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nl-NL" sz="2000" b="0" i="0" u="none" strike="noStrike">
                        <a:solidFill>
                          <a:srgbClr val="000000"/>
                        </a:solidFill>
                        <a:latin typeface="Optima LT Std"/>
                      </a:endParaRPr>
                    </a:p>
                  </a:txBody>
                  <a:tcPr marL="4631" marR="4631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000" b="0" i="0" u="none" strike="noStrike">
                          <a:solidFill>
                            <a:srgbClr val="000000"/>
                          </a:solidFill>
                          <a:latin typeface="Optima LT Std"/>
                        </a:rPr>
                        <a:t>0.075</a:t>
                      </a:r>
                    </a:p>
                  </a:txBody>
                  <a:tcPr marL="4631" marR="4631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nl-NL" sz="2000" b="0" i="0" u="none" strike="noStrike">
                        <a:solidFill>
                          <a:srgbClr val="000000"/>
                        </a:solidFill>
                        <a:latin typeface="Optima LT Std"/>
                      </a:endParaRPr>
                    </a:p>
                  </a:txBody>
                  <a:tcPr marL="4631" marR="4631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000" b="0" i="0" u="none" strike="noStrike">
                          <a:solidFill>
                            <a:srgbClr val="000000"/>
                          </a:solidFill>
                          <a:latin typeface="Optima LT Std"/>
                        </a:rPr>
                        <a:t>0.080</a:t>
                      </a:r>
                    </a:p>
                  </a:txBody>
                  <a:tcPr marL="4631" marR="4631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nl-NL" sz="2000" b="0" i="0" u="none" strike="noStrike">
                        <a:solidFill>
                          <a:srgbClr val="000000"/>
                        </a:solidFill>
                        <a:latin typeface="Optima LT Std"/>
                      </a:endParaRPr>
                    </a:p>
                  </a:txBody>
                  <a:tcPr marL="4631" marR="4631" marT="9525" marB="0"/>
                </a:tc>
              </a:tr>
              <a:tr h="454618">
                <a:tc>
                  <a:txBody>
                    <a:bodyPr/>
                    <a:lstStyle/>
                    <a:p>
                      <a:pPr algn="l" fontAlgn="b"/>
                      <a:r>
                        <a:rPr lang="nl-NL" sz="2000" b="0" i="0" u="none" strike="noStrike">
                          <a:solidFill>
                            <a:srgbClr val="000000"/>
                          </a:solidFill>
                          <a:latin typeface="Optima LT Std"/>
                        </a:rPr>
                        <a:t>interpersonal_safety_and_trust</a:t>
                      </a:r>
                    </a:p>
                  </a:txBody>
                  <a:tcPr marL="4631" marR="4631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000" b="0" i="0" u="none" strike="noStrike">
                          <a:solidFill>
                            <a:srgbClr val="000000"/>
                          </a:solidFill>
                          <a:latin typeface="Optima LT Std"/>
                        </a:rPr>
                        <a:t>0.284</a:t>
                      </a:r>
                    </a:p>
                  </a:txBody>
                  <a:tcPr marL="4631" marR="4631" marT="9525" marB="0"/>
                </a:tc>
                <a:tc>
                  <a:txBody>
                    <a:bodyPr/>
                    <a:lstStyle/>
                    <a:p>
                      <a:endParaRPr lang="nl-NL" sz="2000">
                        <a:latin typeface="Optima LT Std"/>
                      </a:endParaRPr>
                    </a:p>
                  </a:txBody>
                  <a:tcPr marL="4631" marR="4631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000" b="0" i="0" u="none" strike="noStrike">
                          <a:solidFill>
                            <a:srgbClr val="000000"/>
                          </a:solidFill>
                          <a:latin typeface="Optima LT Std"/>
                        </a:rPr>
                        <a:t>0.284</a:t>
                      </a:r>
                    </a:p>
                  </a:txBody>
                  <a:tcPr marL="4631" marR="4631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nl-NL" sz="2000" b="0" i="0" u="none" strike="noStrike">
                        <a:solidFill>
                          <a:srgbClr val="000000"/>
                        </a:solidFill>
                        <a:latin typeface="Optima LT Std"/>
                      </a:endParaRPr>
                    </a:p>
                  </a:txBody>
                  <a:tcPr marL="4631" marR="4631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000" b="0" i="0" u="none" strike="noStrike">
                          <a:solidFill>
                            <a:srgbClr val="000000"/>
                          </a:solidFill>
                          <a:latin typeface="Optima LT Std"/>
                        </a:rPr>
                        <a:t>0.165</a:t>
                      </a:r>
                    </a:p>
                  </a:txBody>
                  <a:tcPr marL="4631" marR="4631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nl-NL" sz="2000" b="0" i="0" u="none" strike="noStrike">
                        <a:solidFill>
                          <a:srgbClr val="000000"/>
                        </a:solidFill>
                        <a:latin typeface="Optima LT Std"/>
                      </a:endParaRPr>
                    </a:p>
                  </a:txBody>
                  <a:tcPr marL="4631" marR="4631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000" b="0" i="0" u="none" strike="noStrike">
                          <a:solidFill>
                            <a:srgbClr val="000000"/>
                          </a:solidFill>
                          <a:latin typeface="Optima LT Std"/>
                        </a:rPr>
                        <a:t>0.164</a:t>
                      </a:r>
                    </a:p>
                  </a:txBody>
                  <a:tcPr marL="4631" marR="4631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nl-NL" sz="2000" b="0" i="0" u="none" strike="noStrike">
                        <a:solidFill>
                          <a:srgbClr val="000000"/>
                        </a:solidFill>
                        <a:latin typeface="Optima LT Std"/>
                      </a:endParaRPr>
                    </a:p>
                  </a:txBody>
                  <a:tcPr marL="4631" marR="4631" marT="9525" marB="0"/>
                </a:tc>
              </a:tr>
              <a:tr h="454618">
                <a:tc>
                  <a:txBody>
                    <a:bodyPr/>
                    <a:lstStyle/>
                    <a:p>
                      <a:pPr algn="l" fontAlgn="b"/>
                      <a:r>
                        <a:rPr lang="nl-NL" sz="2000" b="0" i="0" u="none" strike="noStrike" dirty="0">
                          <a:solidFill>
                            <a:srgbClr val="000000"/>
                          </a:solidFill>
                          <a:latin typeface="Optima LT Std"/>
                        </a:rPr>
                        <a:t>clubs_and_associations</a:t>
                      </a:r>
                    </a:p>
                  </a:txBody>
                  <a:tcPr marL="4631" marR="4631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000" b="0" i="0" u="none" strike="noStrike" dirty="0">
                          <a:solidFill>
                            <a:srgbClr val="000000"/>
                          </a:solidFill>
                          <a:latin typeface="Optima LT Std"/>
                        </a:rPr>
                        <a:t>0.340</a:t>
                      </a:r>
                    </a:p>
                  </a:txBody>
                  <a:tcPr marL="4631" marR="4631" marT="9525" marB="0"/>
                </a:tc>
                <a:tc>
                  <a:txBody>
                    <a:bodyPr/>
                    <a:lstStyle/>
                    <a:p>
                      <a:endParaRPr lang="nl-NL" sz="2000" dirty="0">
                        <a:latin typeface="Optima LT Std"/>
                      </a:endParaRPr>
                    </a:p>
                  </a:txBody>
                  <a:tcPr marL="4631" marR="4631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000" b="1" i="0" u="none" strike="noStrike" dirty="0">
                          <a:solidFill>
                            <a:srgbClr val="000000"/>
                          </a:solidFill>
                          <a:latin typeface="Optima LT Std"/>
                        </a:rPr>
                        <a:t>0.580</a:t>
                      </a:r>
                    </a:p>
                  </a:txBody>
                  <a:tcPr marL="4631" marR="4631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2000" b="1" i="0" u="none" strike="noStrike" dirty="0">
                          <a:solidFill>
                            <a:srgbClr val="000000"/>
                          </a:solidFill>
                          <a:latin typeface="Optima LT Std"/>
                        </a:rPr>
                        <a:t>***</a:t>
                      </a:r>
                    </a:p>
                  </a:txBody>
                  <a:tcPr marL="4631" marR="4631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000" b="1" i="0" u="none" strike="noStrike" dirty="0">
                          <a:solidFill>
                            <a:srgbClr val="000000"/>
                          </a:solidFill>
                          <a:latin typeface="Optima LT Std"/>
                        </a:rPr>
                        <a:t>0.524</a:t>
                      </a:r>
                    </a:p>
                  </a:txBody>
                  <a:tcPr marL="4631" marR="4631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2000" b="1" i="0" u="none" strike="noStrike" dirty="0">
                          <a:solidFill>
                            <a:srgbClr val="000000"/>
                          </a:solidFill>
                          <a:latin typeface="Optima LT Std"/>
                        </a:rPr>
                        <a:t>**</a:t>
                      </a:r>
                    </a:p>
                  </a:txBody>
                  <a:tcPr marL="4631" marR="4631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000" b="1" i="0" u="none" strike="noStrike" dirty="0">
                          <a:solidFill>
                            <a:srgbClr val="000000"/>
                          </a:solidFill>
                          <a:latin typeface="Optima LT Std"/>
                        </a:rPr>
                        <a:t>0.493</a:t>
                      </a:r>
                    </a:p>
                  </a:txBody>
                  <a:tcPr marL="4631" marR="4631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2000" b="1" i="0" u="none" strike="noStrike" dirty="0">
                          <a:solidFill>
                            <a:srgbClr val="000000"/>
                          </a:solidFill>
                          <a:latin typeface="Optima LT Std"/>
                        </a:rPr>
                        <a:t>**</a:t>
                      </a:r>
                    </a:p>
                  </a:txBody>
                  <a:tcPr marL="4631" marR="4631" marT="9525" marB="0"/>
                </a:tc>
              </a:tr>
            </a:tbl>
          </a:graphicData>
        </a:graphic>
      </p:graphicFrame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304800" y="1371600"/>
            <a:ext cx="8839200" cy="1981200"/>
          </a:xfrm>
        </p:spPr>
        <p:txBody>
          <a:bodyPr/>
          <a:lstStyle/>
          <a:p>
            <a:r>
              <a:rPr lang="nl-NL" b="1" dirty="0" smtClean="0">
                <a:solidFill>
                  <a:schemeClr val="tx1"/>
                </a:solidFill>
                <a:latin typeface="Optima LT Std"/>
              </a:rPr>
              <a:t>Do social indices explain wages in the 20 countries?</a:t>
            </a:r>
          </a:p>
          <a:p>
            <a:pPr lvl="1"/>
            <a:r>
              <a:rPr lang="nl-NL" b="1" dirty="0" smtClean="0">
                <a:solidFill>
                  <a:schemeClr val="tx1"/>
                </a:solidFill>
                <a:latin typeface="Optima LT Std"/>
              </a:rPr>
              <a:t>Club and associations explain the </a:t>
            </a:r>
            <a:r>
              <a:rPr lang="nl-NL" b="1" smtClean="0">
                <a:solidFill>
                  <a:schemeClr val="tx1"/>
                </a:solidFill>
                <a:latin typeface="Optima LT Std"/>
              </a:rPr>
              <a:t>country-level mean </a:t>
            </a:r>
            <a:r>
              <a:rPr lang="nl-NL" b="1" dirty="0" smtClean="0">
                <a:solidFill>
                  <a:schemeClr val="tx1"/>
                </a:solidFill>
                <a:latin typeface="Optima LT Std"/>
              </a:rPr>
              <a:t>wages, wage dispersion and wage gap</a:t>
            </a:r>
          </a:p>
          <a:p>
            <a:pPr lvl="1"/>
            <a:r>
              <a:rPr lang="nl-NL" b="1" dirty="0" smtClean="0">
                <a:solidFill>
                  <a:schemeClr val="tx1"/>
                </a:solidFill>
                <a:latin typeface="Optima LT Std"/>
              </a:rPr>
              <a:t>Civic activism and intergroup cohesion explain correlations of national rankorder with overal rankorder</a:t>
            </a:r>
            <a:endParaRPr lang="nl-NL" b="1" dirty="0">
              <a:solidFill>
                <a:schemeClr val="tx1"/>
              </a:solidFill>
              <a:latin typeface="Optima LT Std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81000" y="142875"/>
            <a:ext cx="8763000" cy="928688"/>
          </a:xfrm>
        </p:spPr>
        <p:txBody>
          <a:bodyPr/>
          <a:lstStyle/>
          <a:p>
            <a:r>
              <a:rPr lang="en-US" sz="3600" dirty="0" smtClean="0"/>
              <a:t>3) Explanatory power of Social Indices </a:t>
            </a:r>
            <a:endParaRPr lang="nl-NL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961F06BA-8776-49C5-8D08-AE1A56405842}" type="datetime4">
              <a:rPr lang="en-GB" smtClean="0"/>
              <a:pPr>
                <a:defRPr/>
              </a:pPr>
              <a:t>20 December 2011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3DE46368-FE19-4188-B4AC-29992D098853}" type="slidenum">
              <a:rPr lang="en-GB" smtClean="0"/>
              <a:pPr>
                <a:defRPr/>
              </a:pPr>
              <a:t>11</a:t>
            </a:fld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686800" cy="5181600"/>
          </a:xfrm>
        </p:spPr>
        <p:txBody>
          <a:bodyPr/>
          <a:lstStyle/>
          <a:p>
            <a:r>
              <a:rPr lang="nl-NL" sz="2800" b="1" dirty="0" smtClean="0">
                <a:solidFill>
                  <a:schemeClr val="tx1"/>
                </a:solidFill>
                <a:latin typeface="Optima LT Std"/>
              </a:rPr>
              <a:t>Wage differentials can be studied across countries</a:t>
            </a:r>
          </a:p>
          <a:p>
            <a:r>
              <a:rPr lang="nl-NL" sz="2800" b="1" dirty="0" smtClean="0">
                <a:solidFill>
                  <a:schemeClr val="tx1"/>
                </a:solidFill>
                <a:latin typeface="Optima LT Std"/>
              </a:rPr>
              <a:t>They provide insight in the occupational hierarchies across countries</a:t>
            </a:r>
          </a:p>
          <a:p>
            <a:r>
              <a:rPr lang="nl-NL" sz="2800" b="1" dirty="0" smtClean="0">
                <a:solidFill>
                  <a:schemeClr val="tx1"/>
                </a:solidFill>
                <a:latin typeface="Optima LT Std"/>
              </a:rPr>
              <a:t>Limitations: </a:t>
            </a:r>
          </a:p>
          <a:p>
            <a:pPr lvl="1"/>
            <a:r>
              <a:rPr lang="en-US" sz="2400" b="0" dirty="0" smtClean="0">
                <a:solidFill>
                  <a:schemeClr val="tx1"/>
                </a:solidFill>
                <a:latin typeface="Optima LT Std"/>
              </a:rPr>
              <a:t>definition of wages across countries are assumed to be similar, but this may not be the case</a:t>
            </a:r>
          </a:p>
          <a:p>
            <a:pPr lvl="1"/>
            <a:r>
              <a:rPr lang="en-US" sz="2400" b="0" dirty="0" smtClean="0">
                <a:solidFill>
                  <a:schemeClr val="tx1"/>
                </a:solidFill>
                <a:latin typeface="Optima LT Std"/>
              </a:rPr>
              <a:t>occupational titles are assumed to reflect similar job content across countries, but this may not be the case</a:t>
            </a:r>
          </a:p>
          <a:p>
            <a:pPr lvl="1"/>
            <a:r>
              <a:rPr lang="en-US" sz="2400" b="0" dirty="0" smtClean="0">
                <a:solidFill>
                  <a:schemeClr val="tx1"/>
                </a:solidFill>
                <a:latin typeface="Optima LT Std"/>
              </a:rPr>
              <a:t>no information about credentials and impact on wages</a:t>
            </a:r>
          </a:p>
          <a:p>
            <a:pPr lvl="1"/>
            <a:r>
              <a:rPr lang="en-US" sz="2400" b="0" dirty="0" smtClean="0">
                <a:solidFill>
                  <a:schemeClr val="tx1"/>
                </a:solidFill>
                <a:latin typeface="Optima LT Std"/>
              </a:rPr>
              <a:t>regional differences and private/public divide not taken into account</a:t>
            </a:r>
            <a:endParaRPr lang="nl-NL" sz="2400" b="0" dirty="0">
              <a:solidFill>
                <a:schemeClr val="tx1"/>
              </a:solidFill>
              <a:latin typeface="Optima LT Std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NL" dirty="0" smtClean="0"/>
              <a:t>Conclusions</a:t>
            </a:r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961F06BA-8776-49C5-8D08-AE1A56405842}" type="datetime4">
              <a:rPr lang="en-GB" smtClean="0"/>
              <a:pPr>
                <a:defRPr/>
              </a:pPr>
              <a:t>20 December 2011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3DE46368-FE19-4188-B4AC-29992D098853}" type="slidenum">
              <a:rPr lang="en-GB" smtClean="0"/>
              <a:pPr>
                <a:defRPr/>
              </a:pPr>
              <a:t>12</a:t>
            </a:fld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5334000"/>
          </a:xfrm>
        </p:spPr>
        <p:txBody>
          <a:bodyPr/>
          <a:lstStyle/>
          <a:p>
            <a:pPr>
              <a:buNone/>
            </a:pPr>
            <a:endParaRPr lang="en-US" sz="2800" b="1" dirty="0" smtClean="0">
              <a:latin typeface="Optima LT Std"/>
            </a:endParaRPr>
          </a:p>
          <a:p>
            <a:pPr>
              <a:buNone/>
            </a:pPr>
            <a:endParaRPr lang="en-US" sz="2800" b="1" dirty="0" smtClean="0">
              <a:latin typeface="Optima LT Std"/>
            </a:endParaRPr>
          </a:p>
          <a:p>
            <a:r>
              <a:rPr lang="en-US" sz="2800" b="1" dirty="0" smtClean="0">
                <a:solidFill>
                  <a:schemeClr val="tx1"/>
                </a:solidFill>
                <a:latin typeface="Optima LT Std"/>
              </a:rPr>
              <a:t>Thank you for your attention!</a:t>
            </a:r>
          </a:p>
          <a:p>
            <a:pPr>
              <a:buNone/>
            </a:pPr>
            <a:endParaRPr lang="en-US" dirty="0" smtClean="0">
              <a:solidFill>
                <a:schemeClr val="tx1"/>
              </a:solidFill>
              <a:latin typeface="Optima LT Std"/>
            </a:endParaRPr>
          </a:p>
          <a:p>
            <a:pPr>
              <a:buNone/>
            </a:pPr>
            <a:endParaRPr lang="en-US" dirty="0" smtClean="0">
              <a:solidFill>
                <a:schemeClr val="tx1"/>
              </a:solidFill>
              <a:latin typeface="Optima LT Std"/>
            </a:endParaRPr>
          </a:p>
          <a:p>
            <a:r>
              <a:rPr lang="en-US" sz="2800" b="1" dirty="0" smtClean="0">
                <a:solidFill>
                  <a:schemeClr val="tx1"/>
                </a:solidFill>
                <a:latin typeface="Optima LT Std"/>
              </a:rPr>
              <a:t>For more information </a:t>
            </a:r>
            <a:r>
              <a:rPr lang="en-US" u="sng" dirty="0" smtClean="0">
                <a:solidFill>
                  <a:schemeClr val="tx1"/>
                </a:solidFill>
                <a:latin typeface="Optima LT Std"/>
                <a:hlinkClick r:id="rId3"/>
              </a:rPr>
              <a:t>www.wageindicator.org</a:t>
            </a:r>
            <a:r>
              <a:rPr lang="en-US" u="sng" dirty="0" smtClean="0">
                <a:solidFill>
                  <a:schemeClr val="tx1"/>
                </a:solidFill>
                <a:latin typeface="Optima LT Std"/>
              </a:rPr>
              <a:t/>
            </a:r>
            <a:br>
              <a:rPr lang="en-US" u="sng" dirty="0" smtClean="0">
                <a:solidFill>
                  <a:schemeClr val="tx1"/>
                </a:solidFill>
                <a:latin typeface="Optima LT Std"/>
              </a:rPr>
            </a:br>
            <a:r>
              <a:rPr lang="en-US" u="sng" dirty="0" smtClean="0">
                <a:solidFill>
                  <a:schemeClr val="tx1"/>
                </a:solidFill>
                <a:latin typeface="Optima LT Std"/>
              </a:rPr>
              <a:t/>
            </a:r>
            <a:br>
              <a:rPr lang="en-US" u="sng" dirty="0" smtClean="0">
                <a:solidFill>
                  <a:schemeClr val="tx1"/>
                </a:solidFill>
                <a:latin typeface="Optima LT Std"/>
              </a:rPr>
            </a:br>
            <a:endParaRPr lang="en-GB" dirty="0">
              <a:solidFill>
                <a:schemeClr val="tx1"/>
              </a:solidFill>
              <a:latin typeface="Optima LT Std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4000" dirty="0" smtClean="0"/>
              <a:t>The end</a:t>
            </a:r>
            <a:endParaRPr lang="en-GB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961F06BA-8776-49C5-8D08-AE1A56405842}" type="datetime4">
              <a:rPr lang="en-GB" smtClean="0"/>
              <a:pPr>
                <a:defRPr/>
              </a:pPr>
              <a:t>20 December 2011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3DE46368-FE19-4188-B4AC-29992D098853}" type="slidenum">
              <a:rPr lang="en-GB" smtClean="0"/>
              <a:pPr>
                <a:defRPr/>
              </a:pPr>
              <a:t>13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81538"/>
          </a:xfrm>
        </p:spPr>
        <p:txBody>
          <a:bodyPr/>
          <a:lstStyle/>
          <a:p>
            <a:r>
              <a:rPr lang="en-US" sz="2800" b="1" dirty="0" smtClean="0">
                <a:solidFill>
                  <a:schemeClr val="tx1"/>
                </a:solidFill>
                <a:latin typeface="Optima LT Std"/>
              </a:rPr>
              <a:t>World Health Organization (WHO): strengthen knowledge to measure and monitor health workforce capacity to respond to public health needs: </a:t>
            </a:r>
            <a:r>
              <a:rPr lang="en-GB" sz="2800" b="1" dirty="0" smtClean="0">
                <a:solidFill>
                  <a:schemeClr val="tx1"/>
                </a:solidFill>
                <a:latin typeface="Optima LT Std"/>
              </a:rPr>
              <a:t>Human Resources for Health (HRH)</a:t>
            </a:r>
            <a:endParaRPr lang="nl-NL" sz="2800" b="1" dirty="0" smtClean="0">
              <a:solidFill>
                <a:schemeClr val="tx1"/>
              </a:solidFill>
              <a:latin typeface="Optima LT Std"/>
            </a:endParaRPr>
          </a:p>
          <a:p>
            <a:pPr lvl="0"/>
            <a:r>
              <a:rPr lang="en-US" sz="2800" b="1" dirty="0" smtClean="0">
                <a:solidFill>
                  <a:schemeClr val="tx1"/>
                </a:solidFill>
                <a:latin typeface="Optima LT Std"/>
              </a:rPr>
              <a:t>Lack of international databases on health workers' wages</a:t>
            </a:r>
          </a:p>
          <a:p>
            <a:pPr lvl="0"/>
            <a:r>
              <a:rPr lang="en-US" sz="2800" b="1" dirty="0" smtClean="0">
                <a:solidFill>
                  <a:schemeClr val="tx1"/>
                </a:solidFill>
                <a:latin typeface="Optima LT Std"/>
              </a:rPr>
              <a:t>ILO October Inquiry: 7 health occupations</a:t>
            </a:r>
          </a:p>
          <a:p>
            <a:r>
              <a:rPr lang="en-US" sz="2800" b="1" dirty="0" smtClean="0">
                <a:solidFill>
                  <a:schemeClr val="tx1"/>
                </a:solidFill>
                <a:latin typeface="Optima LT Std"/>
              </a:rPr>
              <a:t>Data needed among others for understanding migration of health care professionals</a:t>
            </a:r>
            <a:endParaRPr lang="nl-NL" sz="2800" b="1" dirty="0" smtClean="0">
              <a:solidFill>
                <a:schemeClr val="tx1"/>
              </a:solidFill>
              <a:latin typeface="Optima LT Std"/>
            </a:endParaRPr>
          </a:p>
          <a:p>
            <a:pPr lvl="0"/>
            <a:endParaRPr lang="en-US" sz="3200" dirty="0" smtClean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971799" y="142875"/>
            <a:ext cx="5672139" cy="928688"/>
          </a:xfrm>
        </p:spPr>
        <p:txBody>
          <a:bodyPr/>
          <a:lstStyle/>
          <a:p>
            <a:r>
              <a:rPr lang="nl-NL" sz="3600" dirty="0" smtClean="0"/>
              <a:t>Introduction</a:t>
            </a:r>
            <a:endParaRPr lang="nl-NL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961F06BA-8776-49C5-8D08-AE1A56405842}" type="datetime4">
              <a:rPr lang="en-GB" smtClean="0"/>
              <a:pPr>
                <a:defRPr/>
              </a:pPr>
              <a:t>20 December 2011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3DE46368-FE19-4188-B4AC-29992D098853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686800" cy="4910138"/>
          </a:xfrm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  <a:latin typeface="Optima LT Std"/>
              </a:rPr>
              <a:t>Enormous wage gap for health workers between rich and poor countries (</a:t>
            </a:r>
            <a:r>
              <a:rPr lang="en-US" sz="2800" dirty="0" err="1" smtClean="0">
                <a:solidFill>
                  <a:schemeClr val="tx1"/>
                </a:solidFill>
                <a:latin typeface="Optima LT Std"/>
              </a:rPr>
              <a:t>Drager</a:t>
            </a:r>
            <a:r>
              <a:rPr lang="en-US" sz="2800" dirty="0" smtClean="0">
                <a:solidFill>
                  <a:schemeClr val="tx1"/>
                </a:solidFill>
                <a:latin typeface="Optima LT Std"/>
              </a:rPr>
              <a:t> et al. 2006) 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Optima LT Std"/>
              </a:rPr>
              <a:t>Wages great incentives for health workers to migrate (</a:t>
            </a:r>
            <a:r>
              <a:rPr lang="en-US" sz="2800" dirty="0" err="1" smtClean="0">
                <a:solidFill>
                  <a:schemeClr val="tx1"/>
                </a:solidFill>
                <a:latin typeface="Optima LT Std"/>
              </a:rPr>
              <a:t>Vujicic</a:t>
            </a:r>
            <a:r>
              <a:rPr lang="en-US" sz="2800" dirty="0" smtClean="0">
                <a:solidFill>
                  <a:schemeClr val="tx1"/>
                </a:solidFill>
                <a:latin typeface="Optima LT Std"/>
              </a:rPr>
              <a:t> et al. 2004)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Optima LT Std"/>
              </a:rPr>
              <a:t>Many national studies detail the job content of the HRH workforce, but few do so in a cross-country comparative way, for example with regard to job differentiation and certification</a:t>
            </a:r>
            <a:endParaRPr lang="nl-NL" sz="2800" dirty="0" smtClean="0">
              <a:solidFill>
                <a:schemeClr val="tx1"/>
              </a:solidFill>
              <a:latin typeface="Optima LT Std"/>
            </a:endParaRPr>
          </a:p>
          <a:p>
            <a:endParaRPr lang="nl-NL" sz="3200" dirty="0" smtClean="0">
              <a:solidFill>
                <a:schemeClr val="tx1"/>
              </a:solidFill>
            </a:endParaRPr>
          </a:p>
          <a:p>
            <a:pPr lvl="0"/>
            <a:endParaRPr lang="en-US" sz="3200" dirty="0" smtClean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971799" y="142875"/>
            <a:ext cx="5672139" cy="928688"/>
          </a:xfrm>
        </p:spPr>
        <p:txBody>
          <a:bodyPr/>
          <a:lstStyle/>
          <a:p>
            <a:r>
              <a:rPr lang="nl-NL" sz="3600" dirty="0" smtClean="0"/>
              <a:t>Previous findings</a:t>
            </a:r>
            <a:endParaRPr lang="nl-NL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961F06BA-8776-49C5-8D08-AE1A56405842}" type="datetime4">
              <a:rPr lang="en-GB" smtClean="0"/>
              <a:pPr>
                <a:defRPr/>
              </a:pPr>
              <a:t>20 December 2011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3DE46368-FE19-4188-B4AC-29992D098853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76400"/>
            <a:ext cx="8686800" cy="4681538"/>
          </a:xfrm>
        </p:spPr>
        <p:txBody>
          <a:bodyPr/>
          <a:lstStyle/>
          <a:p>
            <a:pPr marL="514350" lvl="0" indent="-514350">
              <a:buAutoNum type="arabicParenR"/>
            </a:pPr>
            <a:r>
              <a:rPr lang="en-US" sz="3200" dirty="0" smtClean="0">
                <a:solidFill>
                  <a:schemeClr val="tx1"/>
                </a:solidFill>
              </a:rPr>
              <a:t>Do occupations vary regarding: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>
                <a:solidFill>
                  <a:schemeClr val="tx1"/>
                </a:solidFill>
              </a:rPr>
              <a:t>the standardized wage levels across countries</a:t>
            </a:r>
            <a:endParaRPr lang="nl-NL" sz="3200" dirty="0" smtClean="0">
              <a:solidFill>
                <a:schemeClr val="tx1"/>
              </a:solidFill>
            </a:endParaRPr>
          </a:p>
          <a:p>
            <a:pPr marL="514350" lvl="0" indent="-514350">
              <a:buAutoNum type="arabicParenR"/>
            </a:pPr>
            <a:r>
              <a:rPr lang="en-US" sz="3200" b="1" dirty="0" smtClean="0">
                <a:solidFill>
                  <a:schemeClr val="tx1"/>
                </a:solidFill>
                <a:latin typeface="Optima LT Std"/>
              </a:rPr>
              <a:t>Do countries vary </a:t>
            </a:r>
            <a:r>
              <a:rPr lang="en-US" sz="3200" dirty="0" smtClean="0">
                <a:solidFill>
                  <a:schemeClr val="tx1"/>
                </a:solidFill>
              </a:rPr>
              <a:t>regarding: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>
                <a:solidFill>
                  <a:schemeClr val="tx1"/>
                </a:solidFill>
              </a:rPr>
              <a:t>the wage dispersion across the HRH occupations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(median wages per occupation)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b="1" dirty="0" smtClean="0">
                <a:solidFill>
                  <a:schemeClr val="tx1"/>
                </a:solidFill>
                <a:latin typeface="Optima LT Std"/>
              </a:rPr>
              <a:t>the rank-order </a:t>
            </a:r>
            <a:r>
              <a:rPr lang="en-US" dirty="0" smtClean="0">
                <a:solidFill>
                  <a:schemeClr val="tx1"/>
                </a:solidFill>
              </a:rPr>
              <a:t>across </a:t>
            </a:r>
            <a:r>
              <a:rPr lang="en-US" b="1" dirty="0" smtClean="0">
                <a:solidFill>
                  <a:schemeClr val="tx1"/>
                </a:solidFill>
                <a:latin typeface="Optima LT Std"/>
              </a:rPr>
              <a:t>the HRH occupations </a:t>
            </a:r>
            <a:br>
              <a:rPr lang="en-US" b="1" dirty="0" smtClean="0">
                <a:solidFill>
                  <a:schemeClr val="tx1"/>
                </a:solidFill>
                <a:latin typeface="Optima LT Std"/>
              </a:rPr>
            </a:br>
            <a:r>
              <a:rPr lang="en-US" dirty="0" smtClean="0">
                <a:solidFill>
                  <a:schemeClr val="tx1"/>
                </a:solidFill>
              </a:rPr>
              <a:t>(ranking median wage levels)</a:t>
            </a:r>
          </a:p>
          <a:p>
            <a:pPr>
              <a:buNone/>
            </a:pPr>
            <a:r>
              <a:rPr lang="en-US" sz="3200" b="1" dirty="0" smtClean="0">
                <a:solidFill>
                  <a:schemeClr val="tx1"/>
                </a:solidFill>
                <a:latin typeface="Optima LT Std"/>
              </a:rPr>
              <a:t>3) Can </a:t>
            </a:r>
            <a:r>
              <a:rPr lang="en-US" sz="3200" dirty="0" smtClean="0">
                <a:solidFill>
                  <a:schemeClr val="tx1"/>
                </a:solidFill>
              </a:rPr>
              <a:t>social indices explain the country differences?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971799" y="142875"/>
            <a:ext cx="5672139" cy="928688"/>
          </a:xfrm>
        </p:spPr>
        <p:txBody>
          <a:bodyPr/>
          <a:lstStyle/>
          <a:p>
            <a:r>
              <a:rPr lang="nl-NL" sz="3600" dirty="0" smtClean="0"/>
              <a:t>Research objectives</a:t>
            </a:r>
            <a:endParaRPr lang="nl-NL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961F06BA-8776-49C5-8D08-AE1A56405842}" type="datetime4">
              <a:rPr lang="en-GB" smtClean="0"/>
              <a:pPr>
                <a:defRPr/>
              </a:pPr>
              <a:t>20 December 2011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3DE46368-FE19-4188-B4AC-29992D098853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686800" cy="5138738"/>
          </a:xfrm>
        </p:spPr>
        <p:txBody>
          <a:bodyPr/>
          <a:lstStyle/>
          <a:p>
            <a:pPr lvl="0"/>
            <a:r>
              <a:rPr lang="en-US" sz="2800" b="1" dirty="0" smtClean="0">
                <a:solidFill>
                  <a:schemeClr val="tx1"/>
                </a:solidFill>
                <a:latin typeface="Optima LT Std"/>
              </a:rPr>
              <a:t>Data</a:t>
            </a:r>
            <a:r>
              <a:rPr lang="en-US" sz="2800" dirty="0" smtClean="0">
                <a:solidFill>
                  <a:schemeClr val="tx1"/>
                </a:solidFill>
                <a:latin typeface="Optima LT Std"/>
              </a:rPr>
              <a:t> </a:t>
            </a:r>
            <a:r>
              <a:rPr lang="en-US" sz="2800" b="0" dirty="0" smtClean="0">
                <a:solidFill>
                  <a:schemeClr val="tx1"/>
                </a:solidFill>
                <a:latin typeface="Optima LT Std"/>
              </a:rPr>
              <a:t>of </a:t>
            </a:r>
            <a:r>
              <a:rPr lang="en-US" sz="2800" b="0" i="1" dirty="0" err="1" smtClean="0">
                <a:solidFill>
                  <a:schemeClr val="tx1"/>
                </a:solidFill>
                <a:latin typeface="Optima LT Std"/>
              </a:rPr>
              <a:t>WageIndicator</a:t>
            </a:r>
            <a:r>
              <a:rPr lang="en-US" sz="2800" b="0" dirty="0" smtClean="0">
                <a:solidFill>
                  <a:schemeClr val="tx1"/>
                </a:solidFill>
                <a:latin typeface="Optima LT Std"/>
              </a:rPr>
              <a:t> web-survey 2008-2011Q1</a:t>
            </a:r>
            <a:br>
              <a:rPr lang="en-US" sz="2800" b="0" dirty="0" smtClean="0">
                <a:solidFill>
                  <a:schemeClr val="tx1"/>
                </a:solidFill>
                <a:latin typeface="Optima LT Std"/>
              </a:rPr>
            </a:br>
            <a:r>
              <a:rPr lang="en-US" sz="2800" b="0" dirty="0" smtClean="0">
                <a:solidFill>
                  <a:schemeClr val="tx1"/>
                </a:solidFill>
                <a:latin typeface="Optima LT Std"/>
              </a:rPr>
              <a:t>(continuous, </a:t>
            </a:r>
            <a:r>
              <a:rPr lang="en-US" sz="2800" b="0" dirty="0" err="1" smtClean="0">
                <a:solidFill>
                  <a:schemeClr val="tx1"/>
                </a:solidFill>
                <a:latin typeface="Optima LT Std"/>
              </a:rPr>
              <a:t>multiligual</a:t>
            </a:r>
            <a:r>
              <a:rPr lang="en-US" b="0" dirty="0" smtClean="0">
                <a:solidFill>
                  <a:schemeClr val="tx1"/>
                </a:solidFill>
              </a:rPr>
              <a:t>, volunteer, posted on websites in 60 countries targeting </a:t>
            </a:r>
            <a:r>
              <a:rPr lang="en-US" b="0" dirty="0" err="1" smtClean="0">
                <a:solidFill>
                  <a:schemeClr val="tx1"/>
                </a:solidFill>
              </a:rPr>
              <a:t>labour</a:t>
            </a:r>
            <a:r>
              <a:rPr lang="en-US" b="0" dirty="0" smtClean="0">
                <a:solidFill>
                  <a:schemeClr val="tx1"/>
                </a:solidFill>
              </a:rPr>
              <a:t> force)</a:t>
            </a:r>
            <a:endParaRPr lang="nl-NL" sz="2800" b="0" dirty="0" smtClean="0">
              <a:solidFill>
                <a:schemeClr val="tx1"/>
              </a:solidFill>
              <a:latin typeface="Optima LT Std"/>
            </a:endParaRPr>
          </a:p>
          <a:p>
            <a:pPr lvl="0"/>
            <a:r>
              <a:rPr lang="nl-NL" sz="2800" b="1" dirty="0" smtClean="0">
                <a:solidFill>
                  <a:schemeClr val="tx1"/>
                </a:solidFill>
                <a:latin typeface="Optima LT Std"/>
              </a:rPr>
              <a:t>Defining</a:t>
            </a:r>
            <a:r>
              <a:rPr lang="nl-NL" sz="2800" dirty="0" smtClean="0">
                <a:solidFill>
                  <a:schemeClr val="tx1"/>
                </a:solidFill>
                <a:latin typeface="Optima LT Std"/>
              </a:rPr>
              <a:t> </a:t>
            </a:r>
            <a:r>
              <a:rPr lang="nl-NL" sz="2800" b="0" dirty="0" smtClean="0">
                <a:solidFill>
                  <a:schemeClr val="tx1"/>
                </a:solidFill>
                <a:latin typeface="Optima LT Std"/>
              </a:rPr>
              <a:t>20 HRH occupational groups, using </a:t>
            </a:r>
            <a:r>
              <a:rPr lang="en-US" sz="2800" b="0" dirty="0" smtClean="0">
                <a:solidFill>
                  <a:schemeClr val="tx1"/>
                </a:solidFill>
                <a:latin typeface="Optima LT Std"/>
              </a:rPr>
              <a:t>WHO’s Global Atlas for HRH and ILO’s ISCO-08</a:t>
            </a:r>
          </a:p>
          <a:p>
            <a:pPr lvl="0"/>
            <a:r>
              <a:rPr lang="en-US" sz="2800" b="1" dirty="0" smtClean="0">
                <a:solidFill>
                  <a:schemeClr val="tx1"/>
                </a:solidFill>
                <a:latin typeface="Optima LT Std"/>
              </a:rPr>
              <a:t>Clustering</a:t>
            </a:r>
            <a:r>
              <a:rPr lang="en-US" sz="2800" dirty="0" smtClean="0">
                <a:solidFill>
                  <a:schemeClr val="tx1"/>
                </a:solidFill>
                <a:latin typeface="Optima LT Std"/>
              </a:rPr>
              <a:t> </a:t>
            </a:r>
            <a:r>
              <a:rPr lang="en-US" sz="2800" b="0" dirty="0" smtClean="0">
                <a:solidFill>
                  <a:schemeClr val="tx1"/>
                </a:solidFill>
                <a:latin typeface="Optima LT Std"/>
              </a:rPr>
              <a:t>100 occupations from survey into 20 HRH groups: </a:t>
            </a:r>
            <a:r>
              <a:rPr lang="en-US" sz="2800" b="0" dirty="0" err="1" smtClean="0">
                <a:solidFill>
                  <a:schemeClr val="tx1"/>
                </a:solidFill>
                <a:latin typeface="Optima LT Std"/>
              </a:rPr>
              <a:t>insuff</a:t>
            </a:r>
            <a:r>
              <a:rPr lang="en-US" sz="2800" b="0" dirty="0" smtClean="0">
                <a:solidFill>
                  <a:schemeClr val="tx1"/>
                </a:solidFill>
                <a:latin typeface="Optima LT Std"/>
              </a:rPr>
              <a:t>. </a:t>
            </a:r>
            <a:r>
              <a:rPr lang="en-US" sz="2800" b="0" dirty="0" err="1" smtClean="0">
                <a:solidFill>
                  <a:schemeClr val="tx1"/>
                </a:solidFill>
                <a:latin typeface="Optima LT Std"/>
              </a:rPr>
              <a:t>obs</a:t>
            </a:r>
            <a:r>
              <a:rPr lang="en-US" sz="2800" b="0" dirty="0" smtClean="0">
                <a:solidFill>
                  <a:schemeClr val="tx1"/>
                </a:solidFill>
                <a:latin typeface="Optima LT Std"/>
              </a:rPr>
              <a:t> for 4</a:t>
            </a:r>
            <a:r>
              <a:rPr lang="en-US" sz="2800" dirty="0" smtClean="0">
                <a:solidFill>
                  <a:schemeClr val="tx1"/>
                </a:solidFill>
                <a:latin typeface="Optima LT Std"/>
              </a:rPr>
              <a:t> &gt; </a:t>
            </a:r>
            <a:r>
              <a:rPr lang="en-US" sz="2800" b="0" dirty="0" smtClean="0">
                <a:solidFill>
                  <a:schemeClr val="tx1"/>
                </a:solidFill>
                <a:latin typeface="Optima LT Std"/>
              </a:rPr>
              <a:t>16 HRH </a:t>
            </a:r>
            <a:r>
              <a:rPr lang="en-US" sz="2800" b="0" dirty="0" err="1" smtClean="0">
                <a:solidFill>
                  <a:schemeClr val="tx1"/>
                </a:solidFill>
                <a:latin typeface="Optima LT Std"/>
              </a:rPr>
              <a:t>occ’s</a:t>
            </a:r>
            <a:endParaRPr lang="en-US" sz="2800" b="0" dirty="0" smtClean="0">
              <a:solidFill>
                <a:schemeClr val="tx1"/>
              </a:solidFill>
              <a:latin typeface="Optima LT Std"/>
            </a:endParaRPr>
          </a:p>
          <a:p>
            <a:r>
              <a:rPr lang="en-US" sz="2800" b="1" dirty="0" smtClean="0">
                <a:solidFill>
                  <a:schemeClr val="tx1"/>
                </a:solidFill>
                <a:latin typeface="Optima LT Std"/>
              </a:rPr>
              <a:t>Sufficient observations </a:t>
            </a:r>
            <a:r>
              <a:rPr lang="en-US" sz="2800" b="0" dirty="0" smtClean="0">
                <a:solidFill>
                  <a:schemeClr val="tx1"/>
                </a:solidFill>
                <a:latin typeface="Optima LT Std"/>
              </a:rPr>
              <a:t>in 20 </a:t>
            </a:r>
            <a:r>
              <a:rPr lang="en-US" sz="2800" b="0" dirty="0" err="1" smtClean="0">
                <a:solidFill>
                  <a:schemeClr val="tx1"/>
                </a:solidFill>
                <a:latin typeface="Optima LT Std"/>
              </a:rPr>
              <a:t>cntries</a:t>
            </a:r>
            <a:r>
              <a:rPr lang="en-US" sz="2800" b="0" dirty="0" smtClean="0">
                <a:solidFill>
                  <a:schemeClr val="tx1"/>
                </a:solidFill>
                <a:latin typeface="Optima LT Std"/>
              </a:rPr>
              <a:t>: N = 38,799</a:t>
            </a:r>
            <a:endParaRPr lang="nl-NL" sz="2800" b="0" dirty="0" smtClean="0">
              <a:solidFill>
                <a:schemeClr val="tx1"/>
              </a:solidFill>
              <a:latin typeface="Optima LT Std"/>
            </a:endParaRPr>
          </a:p>
          <a:p>
            <a:pPr lvl="0"/>
            <a:r>
              <a:rPr lang="nl-NL" sz="2800" b="1" dirty="0" smtClean="0">
                <a:solidFill>
                  <a:schemeClr val="tx1"/>
                </a:solidFill>
                <a:latin typeface="Optima LT Std"/>
              </a:rPr>
              <a:t>Hourly wages </a:t>
            </a:r>
            <a:r>
              <a:rPr lang="nl-NL" sz="2800" b="0" dirty="0" smtClean="0">
                <a:solidFill>
                  <a:schemeClr val="tx1"/>
                </a:solidFill>
                <a:latin typeface="Optima LT Std"/>
              </a:rPr>
              <a:t>expressed in standardized USD, </a:t>
            </a:r>
            <a:br>
              <a:rPr lang="nl-NL" sz="2800" b="0" dirty="0" smtClean="0">
                <a:solidFill>
                  <a:schemeClr val="tx1"/>
                </a:solidFill>
                <a:latin typeface="Optima LT Std"/>
              </a:rPr>
            </a:br>
            <a:r>
              <a:rPr lang="nl-NL" sz="2800" b="0" dirty="0" smtClean="0">
                <a:solidFill>
                  <a:schemeClr val="tx1"/>
                </a:solidFill>
                <a:latin typeface="Optima LT Std"/>
              </a:rPr>
              <a:t>controlled for PPP, all indexed to 2011 levels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ISD Data base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971799" y="142875"/>
            <a:ext cx="5672139" cy="928688"/>
          </a:xfrm>
        </p:spPr>
        <p:txBody>
          <a:bodyPr/>
          <a:lstStyle/>
          <a:p>
            <a:r>
              <a:rPr lang="nl-NL" sz="3600" dirty="0" smtClean="0"/>
              <a:t>Data and methods</a:t>
            </a:r>
            <a:endParaRPr lang="nl-NL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961F06BA-8776-49C5-8D08-AE1A56405842}" type="datetime4">
              <a:rPr lang="en-GB" smtClean="0"/>
              <a:pPr>
                <a:defRPr/>
              </a:pPr>
              <a:t>20 December 2011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3DE46368-FE19-4188-B4AC-29992D098853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81000" y="142875"/>
            <a:ext cx="8763000" cy="928688"/>
          </a:xfrm>
        </p:spPr>
        <p:txBody>
          <a:bodyPr/>
          <a:lstStyle/>
          <a:p>
            <a:pPr lvl="0"/>
            <a:r>
              <a:rPr lang="nl-NL" dirty="0" smtClean="0"/>
              <a:t>1a) Median hourly wages (standard_USD)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961F06BA-8776-49C5-8D08-AE1A56405842}" type="datetime4">
              <a:rPr lang="en-GB" smtClean="0"/>
              <a:pPr>
                <a:defRPr/>
              </a:pPr>
              <a:t>20 December 2011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3DE46368-FE19-4188-B4AC-29992D098853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609600" y="1447800"/>
          <a:ext cx="8229600" cy="4757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 flipV="1">
            <a:off x="457200" y="7162800"/>
            <a:ext cx="8229600" cy="304800"/>
          </a:xfrm>
        </p:spPr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81000" y="228600"/>
            <a:ext cx="8763000" cy="928688"/>
          </a:xfrm>
        </p:spPr>
        <p:txBody>
          <a:bodyPr/>
          <a:lstStyle/>
          <a:p>
            <a:pPr lvl="0"/>
            <a:r>
              <a:rPr lang="nl-NL" sz="2600" dirty="0" smtClean="0"/>
              <a:t>1a) 20-cntr averages of median hrly wages in 16 occs </a:t>
            </a:r>
            <a:endParaRPr lang="nl-NL" sz="2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961F06BA-8776-49C5-8D08-AE1A56405842}" type="datetime4">
              <a:rPr lang="en-GB" smtClean="0"/>
              <a:pPr>
                <a:defRPr/>
              </a:pPr>
              <a:t>20 December 2011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3DE46368-FE19-4188-B4AC-29992D098853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  <p:graphicFrame>
        <p:nvGraphicFramePr>
          <p:cNvPr id="7" name="Chart 6"/>
          <p:cNvGraphicFramePr/>
          <p:nvPr/>
        </p:nvGraphicFramePr>
        <p:xfrm>
          <a:off x="0" y="1371600"/>
          <a:ext cx="87630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28600" y="142875"/>
            <a:ext cx="8915400" cy="928688"/>
          </a:xfrm>
        </p:spPr>
        <p:txBody>
          <a:bodyPr/>
          <a:lstStyle/>
          <a:p>
            <a:r>
              <a:rPr lang="nl-NL" dirty="0" smtClean="0"/>
              <a:t>2a) Median wages (standard_USD) in 16 occs</a:t>
            </a:r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961F06BA-8776-49C5-8D08-AE1A56405842}" type="datetime4">
              <a:rPr lang="en-GB" smtClean="0"/>
              <a:pPr>
                <a:defRPr/>
              </a:pPr>
              <a:t>20 December 2011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3DE46368-FE19-4188-B4AC-29992D098853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pPr lvl="0"/>
            <a:r>
              <a:rPr lang="nl-NL" sz="3200" b="1" dirty="0" smtClean="0">
                <a:solidFill>
                  <a:schemeClr val="tx1"/>
                </a:solidFill>
                <a:latin typeface="Optima LT Std"/>
              </a:rPr>
              <a:t>Findings</a:t>
            </a:r>
          </a:p>
          <a:p>
            <a:pPr lvl="1"/>
            <a:r>
              <a:rPr lang="en-US" sz="2800" b="0" dirty="0" smtClean="0">
                <a:solidFill>
                  <a:schemeClr val="tx1"/>
                </a:solidFill>
                <a:latin typeface="Optima LT Std"/>
              </a:rPr>
              <a:t>Medical Doctors rank highest in 11/20 </a:t>
            </a:r>
            <a:r>
              <a:rPr lang="en-US" sz="2800" b="0" dirty="0" err="1" smtClean="0">
                <a:solidFill>
                  <a:schemeClr val="tx1"/>
                </a:solidFill>
                <a:latin typeface="Optima LT Std"/>
              </a:rPr>
              <a:t>cntrs</a:t>
            </a:r>
            <a:r>
              <a:rPr lang="en-US" sz="2800" b="0" dirty="0" smtClean="0">
                <a:solidFill>
                  <a:schemeClr val="tx1"/>
                </a:solidFill>
                <a:latin typeface="Optima LT Std"/>
              </a:rPr>
              <a:t>.</a:t>
            </a:r>
          </a:p>
          <a:p>
            <a:pPr lvl="1"/>
            <a:r>
              <a:rPr lang="en-US" sz="2800" b="0" dirty="0" smtClean="0">
                <a:solidFill>
                  <a:schemeClr val="tx1"/>
                </a:solidFill>
                <a:latin typeface="Optima LT Std"/>
              </a:rPr>
              <a:t>Personal Care Workers rank lowest in </a:t>
            </a:r>
            <a:r>
              <a:rPr lang="en-US" sz="2800" b="0" dirty="0" smtClean="0">
                <a:solidFill>
                  <a:schemeClr val="tx1"/>
                </a:solidFill>
              </a:rPr>
              <a:t>9/20 </a:t>
            </a:r>
            <a:r>
              <a:rPr lang="en-US" sz="2800" b="0" dirty="0" err="1" smtClean="0">
                <a:solidFill>
                  <a:schemeClr val="tx1"/>
                </a:solidFill>
              </a:rPr>
              <a:t>cntrs</a:t>
            </a:r>
            <a:r>
              <a:rPr lang="en-US" sz="2800" b="0" dirty="0" smtClean="0">
                <a:solidFill>
                  <a:schemeClr val="tx1"/>
                </a:solidFill>
              </a:rPr>
              <a:t>.</a:t>
            </a:r>
            <a:endParaRPr lang="en-US" sz="2800" b="0" dirty="0" smtClean="0">
              <a:solidFill>
                <a:schemeClr val="tx1"/>
              </a:solidFill>
              <a:latin typeface="Optima LT Std"/>
            </a:endParaRPr>
          </a:p>
          <a:p>
            <a:pPr lvl="1"/>
            <a:r>
              <a:rPr lang="en-US" sz="2800" b="0" dirty="0" smtClean="0">
                <a:solidFill>
                  <a:schemeClr val="tx1"/>
                </a:solidFill>
                <a:latin typeface="Optima LT Std"/>
              </a:rPr>
              <a:t>Health Care Managers rank lower than Doctors, </a:t>
            </a:r>
            <a:br>
              <a:rPr lang="en-US" sz="2800" b="0" dirty="0" smtClean="0">
                <a:solidFill>
                  <a:schemeClr val="tx1"/>
                </a:solidFill>
                <a:latin typeface="Optima LT Std"/>
              </a:rPr>
            </a:br>
            <a:r>
              <a:rPr lang="en-US" sz="2800" b="0" dirty="0" smtClean="0">
                <a:solidFill>
                  <a:schemeClr val="tx1"/>
                </a:solidFill>
              </a:rPr>
              <a:t>but higher in 5/20 (</a:t>
            </a:r>
            <a:r>
              <a:rPr lang="en-US" sz="2800" b="0" dirty="0" smtClean="0">
                <a:solidFill>
                  <a:schemeClr val="tx1"/>
                </a:solidFill>
                <a:latin typeface="Optima LT Std"/>
              </a:rPr>
              <a:t>BLR, CZE, POL, RUS, UKR)</a:t>
            </a:r>
          </a:p>
          <a:p>
            <a:pPr lvl="1"/>
            <a:r>
              <a:rPr lang="en-US" sz="2800" b="0" dirty="0" smtClean="0">
                <a:solidFill>
                  <a:schemeClr val="tx1"/>
                </a:solidFill>
                <a:latin typeface="Optima LT Std"/>
              </a:rPr>
              <a:t>Nursing &amp; Midwifery Professionals vary largely</a:t>
            </a:r>
          </a:p>
          <a:p>
            <a:r>
              <a:rPr lang="nl-NL" sz="3200" b="1" dirty="0" smtClean="0">
                <a:solidFill>
                  <a:schemeClr val="tx1"/>
                </a:solidFill>
                <a:latin typeface="Optima LT Std"/>
              </a:rPr>
              <a:t>Rank correlations</a:t>
            </a:r>
          </a:p>
          <a:p>
            <a:pPr lvl="1"/>
            <a:r>
              <a:rPr lang="nl-NL" sz="2800" b="0" dirty="0" smtClean="0">
                <a:solidFill>
                  <a:schemeClr val="tx1"/>
                </a:solidFill>
              </a:rPr>
              <a:t>c</a:t>
            </a:r>
            <a:r>
              <a:rPr lang="nl-NL" sz="2800" b="0" dirty="0" smtClean="0">
                <a:solidFill>
                  <a:schemeClr val="tx1"/>
                </a:solidFill>
                <a:latin typeface="Optima LT Std"/>
              </a:rPr>
              <a:t>ountry ranking correlated to average 20-country ranking</a:t>
            </a:r>
            <a:r>
              <a:rPr lang="nl-NL" sz="2800" b="0" dirty="0" smtClean="0">
                <a:solidFill>
                  <a:schemeClr val="tx1"/>
                </a:solidFill>
              </a:rPr>
              <a:t>: correlation &gt;.7 in 7/20 cntrs </a:t>
            </a:r>
            <a:r>
              <a:rPr lang="nl-NL" sz="2800" b="0" dirty="0" smtClean="0">
                <a:solidFill>
                  <a:schemeClr val="tx1"/>
                </a:solidFill>
                <a:latin typeface="Optima LT Std"/>
              </a:rPr>
              <a:t>(see graph)</a:t>
            </a:r>
          </a:p>
          <a:p>
            <a:pPr lvl="1"/>
            <a:endParaRPr lang="en-US" sz="2800" dirty="0" smtClean="0">
              <a:solidFill>
                <a:schemeClr val="tx1"/>
              </a:solidFill>
            </a:endParaRPr>
          </a:p>
          <a:p>
            <a:pPr lvl="0"/>
            <a:endParaRPr lang="nl-NL" sz="3200" dirty="0" smtClean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28600" y="142875"/>
            <a:ext cx="8915399" cy="928688"/>
          </a:xfrm>
        </p:spPr>
        <p:txBody>
          <a:bodyPr/>
          <a:lstStyle/>
          <a:p>
            <a:r>
              <a:rPr lang="en-US" dirty="0" smtClean="0"/>
              <a:t>2b) </a:t>
            </a:r>
            <a:r>
              <a:rPr lang="en-US" dirty="0" smtClean="0">
                <a:latin typeface="Optima LT Std"/>
              </a:rPr>
              <a:t>Rank-order </a:t>
            </a:r>
            <a:r>
              <a:rPr lang="en-US" dirty="0" smtClean="0"/>
              <a:t>of median wage in </a:t>
            </a:r>
            <a:r>
              <a:rPr lang="en-US" dirty="0" smtClean="0">
                <a:latin typeface="Optima LT Std"/>
              </a:rPr>
              <a:t>16 </a:t>
            </a:r>
            <a:r>
              <a:rPr lang="en-US" dirty="0" err="1" smtClean="0">
                <a:latin typeface="Optima LT Std"/>
              </a:rPr>
              <a:t>occs</a:t>
            </a:r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961F06BA-8776-49C5-8D08-AE1A56405842}" type="datetime4">
              <a:rPr lang="en-GB" smtClean="0"/>
              <a:pPr>
                <a:defRPr/>
              </a:pPr>
              <a:t>20 December 2011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3DE46368-FE19-4188-B4AC-29992D098853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IAS blue ppt Ke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AIAS blue ppt Kea</Template>
  <TotalTime>2697</TotalTime>
  <Words>475</Words>
  <Application>Microsoft Office PowerPoint</Application>
  <PresentationFormat>On-screen Show (4:3)</PresentationFormat>
  <Paragraphs>132</Paragraphs>
  <Slides>13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AIAS blue ppt Kea</vt:lpstr>
      <vt:lpstr>Can Indices of Social Development explain the wage rankings, wage dispersions,  and standardized wage levels  of 16 health workforce occupational groups across 20 countries?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kea</dc:creator>
  <cp:lastModifiedBy>ISS-User</cp:lastModifiedBy>
  <cp:revision>316</cp:revision>
  <dcterms:created xsi:type="dcterms:W3CDTF">2009-11-15T22:49:28Z</dcterms:created>
  <dcterms:modified xsi:type="dcterms:W3CDTF">2011-12-20T16:14:11Z</dcterms:modified>
</cp:coreProperties>
</file>